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handoutMasterIdLst>
    <p:handoutMasterId r:id="rId22"/>
  </p:handoutMasterIdLst>
  <p:sldIdLst>
    <p:sldId id="481" r:id="rId5"/>
    <p:sldId id="515" r:id="rId6"/>
    <p:sldId id="1025" r:id="rId7"/>
    <p:sldId id="587" r:id="rId8"/>
    <p:sldId id="727" r:id="rId9"/>
    <p:sldId id="495" r:id="rId10"/>
    <p:sldId id="264" r:id="rId11"/>
    <p:sldId id="621" r:id="rId12"/>
    <p:sldId id="1024" r:id="rId13"/>
    <p:sldId id="590" r:id="rId14"/>
    <p:sldId id="550" r:id="rId15"/>
    <p:sldId id="726" r:id="rId16"/>
    <p:sldId id="562" r:id="rId17"/>
    <p:sldId id="668" r:id="rId18"/>
    <p:sldId id="669" r:id="rId19"/>
    <p:sldId id="475" r:id="rId20"/>
  </p:sldIdLst>
  <p:sldSz cx="9144000" cy="5143500" type="screen16x9"/>
  <p:notesSz cx="6854825" cy="924083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9FD26745-286A-0847-8149-788AC30EF25D}">
          <p14:sldIdLst>
            <p14:sldId id="481"/>
            <p14:sldId id="515"/>
            <p14:sldId id="1025"/>
            <p14:sldId id="587"/>
            <p14:sldId id="727"/>
            <p14:sldId id="495"/>
            <p14:sldId id="264"/>
            <p14:sldId id="621"/>
            <p14:sldId id="1024"/>
            <p14:sldId id="590"/>
            <p14:sldId id="550"/>
            <p14:sldId id="726"/>
            <p14:sldId id="562"/>
            <p14:sldId id="668"/>
            <p14:sldId id="669"/>
            <p14:sldId id="475"/>
          </p14:sldIdLst>
        </p14:section>
        <p14:section name="Untitled Section" id="{5E881FA1-0536-C34E-87C5-F9DC2CBF47ED}">
          <p14:sldIdLst/>
        </p14:section>
      </p14:sectionLst>
    </p:ext>
    <p:ext uri="{EFAFB233-063F-42B5-8137-9DF3F51BA10A}">
      <p15:sldGuideLst xmlns:p15="http://schemas.microsoft.com/office/powerpoint/2012/main">
        <p15:guide id="1" orient="horz" pos="708" userDrawn="1">
          <p15:clr>
            <a:srgbClr val="A4A3A4"/>
          </p15:clr>
        </p15:guide>
        <p15:guide id="2" orient="horz" pos="1284" userDrawn="1">
          <p15:clr>
            <a:srgbClr val="A4A3A4"/>
          </p15:clr>
        </p15:guide>
        <p15:guide id="3" pos="2880">
          <p15:clr>
            <a:srgbClr val="A4A3A4"/>
          </p15:clr>
        </p15:guide>
      </p15:sldGuideLst>
    </p:ext>
    <p:ext uri="{2D200454-40CA-4A62-9FC3-DE9A4176ACB9}">
      <p15:notesGuideLst xmlns:p15="http://schemas.microsoft.com/office/powerpoint/2012/main">
        <p15:guide id="1" orient="horz" pos="2911" userDrawn="1">
          <p15:clr>
            <a:srgbClr val="A4A3A4"/>
          </p15:clr>
        </p15:guide>
        <p15:guide id="2" pos="215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8BFD81-DB99-ECBF-7FD9-1EFBAA33890E}" name="Herselman, Jacqui" initials="HJ" userId="S::Jacqui.Herselman@soundtransit.org::43e6ce22-aed7-4cc6-b9fc-b76910189c9a" providerId="AD"/>
  <p188:author id="{563906D7-B6D7-F765-C40D-031079BD1ACD}" name="Fisher, Ryan" initials="FR" userId="S::ryan.fisher@soundtransit.org::a2cedb0a-e661-4a7e-b264-ae568cb8da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aner, Zach" initials="SZ" lastIdx="2" clrIdx="0"/>
  <p:cmAuthor id="2" name="Farrell, Tim" initials="FT" lastIdx="1" clrIdx="1">
    <p:extLst>
      <p:ext uri="{19B8F6BF-5375-455C-9EA6-DF929625EA0E}">
        <p15:presenceInfo xmlns:p15="http://schemas.microsoft.com/office/powerpoint/2012/main" userId="S-1-5-21-1202660629-261903793-682003330-51184" providerId="AD"/>
      </p:ext>
    </p:extLst>
  </p:cmAuthor>
  <p:cmAuthor id="3" name="Sheridan, Ann" initials="SA" lastIdx="6" clrIdx="2">
    <p:extLst>
      <p:ext uri="{19B8F6BF-5375-455C-9EA6-DF929625EA0E}">
        <p15:presenceInfo xmlns:p15="http://schemas.microsoft.com/office/powerpoint/2012/main" userId="S-1-5-21-1202660629-261903793-682003330-207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51A92"/>
    <a:srgbClr val="007297"/>
    <a:srgbClr val="002E6D"/>
    <a:srgbClr val="000000"/>
    <a:srgbClr val="007ABC"/>
    <a:srgbClr val="EF7622"/>
    <a:srgbClr val="FFB819"/>
    <a:srgbClr val="1F3051"/>
    <a:srgbClr val="0038DD"/>
    <a:srgbClr val="F48C2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3D9A6-8A6F-1CA4-07B3-5589E5146E3B}" v="3" dt="2022-12-08T04:39:39.611"/>
    <p1510:client id="{7E73E2EB-AC96-4D3B-A3D8-762B8866B9DD}" v="4" dt="2022-12-05T23:41:23.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02" y="72"/>
      </p:cViewPr>
      <p:guideLst>
        <p:guide orient="horz" pos="708"/>
        <p:guide orient="horz" pos="1284"/>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11"/>
        <p:guide pos="215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rgbClr val="002060"/>
                </a:solidFill>
                <a:latin typeface="Arial" panose="020B0604020202020204" pitchFamily="34" charset="0"/>
                <a:ea typeface="+mn-ea"/>
                <a:cs typeface="Arial" panose="020B0604020202020204" pitchFamily="34" charset="0"/>
              </a:defRPr>
            </a:pPr>
            <a:r>
              <a:rPr lang="en-US" sz="2000" b="1">
                <a:solidFill>
                  <a:srgbClr val="002060"/>
                </a:solidFill>
                <a:latin typeface="Arial" panose="020B0604020202020204" pitchFamily="34" charset="0"/>
                <a:cs typeface="Arial" panose="020B0604020202020204" pitchFamily="34" charset="0"/>
              </a:rPr>
              <a:t>Sources: $3.1B</a:t>
            </a:r>
          </a:p>
        </c:rich>
      </c:tx>
      <c:layout>
        <c:manualLayout>
          <c:xMode val="edge"/>
          <c:yMode val="edge"/>
          <c:x val="0.28645562205003067"/>
          <c:y val="0"/>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rgbClr val="00206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393798578987638"/>
          <c:y val="0.10551238376703698"/>
          <c:w val="0.51170989658265997"/>
          <c:h val="0.7955925523367476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0FC-4CC2-AFFB-B747A35892A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0FC-4CC2-AFFB-B747A35892A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0FC-4CC2-AFFB-B747A35892A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0FC-4CC2-AFFB-B747A35892A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0FC-4CC2-AFFB-B747A35892A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0FC-4CC2-AFFB-B747A35892A4}"/>
              </c:ext>
            </c:extLst>
          </c:dPt>
          <c:dLbls>
            <c:dLbl>
              <c:idx val="0"/>
              <c:layout>
                <c:manualLayout>
                  <c:x val="-1.0009940320735334E-2"/>
                  <c:y val="-3.8888087052666567E-2"/>
                </c:manualLayout>
              </c:layout>
              <c:tx>
                <c:rich>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fld id="{F46960F6-A690-4CED-85F1-C86D6A598612}" type="CATEGORYNAME">
                      <a:rPr lang="en-US" sz="1200"/>
                      <a:pPr>
                        <a:defRPr sz="1200">
                          <a:solidFill>
                            <a:sysClr val="windowText" lastClr="000000"/>
                          </a:solidFill>
                          <a:latin typeface="Arial" panose="020B0604020202020204" pitchFamily="34" charset="0"/>
                          <a:cs typeface="Arial" panose="020B0604020202020204" pitchFamily="34" charset="0"/>
                        </a:defRPr>
                      </a:pPr>
                      <a:t>[CATEGORY NAME]</a:t>
                    </a:fld>
                    <a:r>
                      <a:rPr lang="en-US" sz="1200" baseline="0"/>
                      <a:t>,$1,743M, </a:t>
                    </a:r>
                    <a:fld id="{47F061BD-2081-4C17-AD91-97C3296DA02B}" type="PERCENTAGE">
                      <a:rPr lang="en-US" sz="1200" baseline="0" dirty="0"/>
                      <a:pPr>
                        <a:defRPr sz="1200">
                          <a:solidFill>
                            <a:sysClr val="windowText" lastClr="000000"/>
                          </a:solidFill>
                          <a:latin typeface="Arial" panose="020B0604020202020204" pitchFamily="34" charset="0"/>
                          <a:cs typeface="Arial" panose="020B0604020202020204" pitchFamily="34" charset="0"/>
                        </a:defRPr>
                      </a:pPr>
                      <a:t>[PERCENTAGE]</a:t>
                    </a:fld>
                    <a:endParaRPr lang="en-US" sz="1200" baseline="0"/>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2728777759258817"/>
                      <c:h val="0.29130379959212299"/>
                    </c:manualLayout>
                  </c15:layout>
                  <c15:dlblFieldTable/>
                  <c15:showDataLabelsRange val="0"/>
                </c:ext>
                <c:ext xmlns:c16="http://schemas.microsoft.com/office/drawing/2014/chart" uri="{C3380CC4-5D6E-409C-BE32-E72D297353CC}">
                  <c16:uniqueId val="{00000001-40FC-4CC2-AFFB-B747A35892A4}"/>
                </c:ext>
              </c:extLst>
            </c:dLbl>
            <c:dLbl>
              <c:idx val="1"/>
              <c:layout>
                <c:manualLayout>
                  <c:x val="0.37577673283473989"/>
                  <c:y val="-2.6469279483286472E-2"/>
                </c:manualLayout>
              </c:layout>
              <c:tx>
                <c:rich>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fld id="{849B5000-EF94-44E3-8E06-C108368193C0}" type="CATEGORYNAME">
                      <a:rPr lang="en-US" sz="1200"/>
                      <a:pPr>
                        <a:defRPr sz="1200">
                          <a:solidFill>
                            <a:sysClr val="windowText" lastClr="000000"/>
                          </a:solidFill>
                          <a:latin typeface="Arial" panose="020B0604020202020204" pitchFamily="34" charset="0"/>
                          <a:cs typeface="Arial" panose="020B0604020202020204" pitchFamily="34" charset="0"/>
                        </a:defRPr>
                      </a:pPr>
                      <a:t>[CATEGORY NAME]</a:t>
                    </a:fld>
                    <a:r>
                      <a:rPr lang="en-US" sz="1200" baseline="0"/>
                      <a:t>,$381M, </a:t>
                    </a:r>
                    <a:fld id="{52B530CA-72F4-4AF7-BB66-55DDBB6E7E58}" type="PERCENTAGE">
                      <a:rPr lang="en-US" sz="1200" baseline="0"/>
                      <a:pPr>
                        <a:defRPr sz="1200">
                          <a:solidFill>
                            <a:sysClr val="windowText" lastClr="000000"/>
                          </a:solidFill>
                          <a:latin typeface="Arial" panose="020B0604020202020204" pitchFamily="34" charset="0"/>
                          <a:cs typeface="Arial" panose="020B0604020202020204" pitchFamily="34" charset="0"/>
                        </a:defRPr>
                      </a:pPr>
                      <a:t>[PERCENTAGE]</a:t>
                    </a:fld>
                    <a:endParaRPr lang="en-US" sz="1200" baseline="0"/>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2736083562300624"/>
                      <c:h val="0.18799684174948739"/>
                    </c:manualLayout>
                  </c15:layout>
                  <c15:dlblFieldTable/>
                  <c15:showDataLabelsRange val="0"/>
                </c:ext>
                <c:ext xmlns:c16="http://schemas.microsoft.com/office/drawing/2014/chart" uri="{C3380CC4-5D6E-409C-BE32-E72D297353CC}">
                  <c16:uniqueId val="{00000003-40FC-4CC2-AFFB-B747A35892A4}"/>
                </c:ext>
              </c:extLst>
            </c:dLbl>
            <c:dLbl>
              <c:idx val="2"/>
              <c:layout>
                <c:manualLayout>
                  <c:x val="4.4337516073604359E-4"/>
                  <c:y val="2.5287019736286775E-2"/>
                </c:manualLayout>
              </c:layout>
              <c:tx>
                <c:rich>
                  <a:bodyPr/>
                  <a:lstStyle/>
                  <a:p>
                    <a:fld id="{C347F33B-394A-4DA5-9270-F6EA221A08D4}" type="CATEGORYNAME">
                      <a:rPr lang="en-US"/>
                      <a:pPr/>
                      <a:t>[CATEGORY NAME]</a:t>
                    </a:fld>
                    <a:r>
                      <a:rPr lang="en-US" baseline="0"/>
                      <a:t>,$170M, </a:t>
                    </a:r>
                    <a:fld id="{2C33EBC5-CF7C-4825-B281-9FAA13AF333E}" type="PERCENTAGE">
                      <a:rPr lang="en-US" baseline="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0FC-4CC2-AFFB-B747A35892A4}"/>
                </c:ext>
              </c:extLst>
            </c:dLbl>
            <c:dLbl>
              <c:idx val="3"/>
              <c:layout>
                <c:manualLayout>
                  <c:x val="-7.4963579897510971E-2"/>
                  <c:y val="2.8543053742015015E-3"/>
                </c:manualLayout>
              </c:layout>
              <c:tx>
                <c:rich>
                  <a:bodyPr/>
                  <a:lstStyle/>
                  <a:p>
                    <a:fld id="{CAC3F368-5A78-4212-B1ED-0366FE7FE508}" type="CATEGORYNAME">
                      <a:rPr lang="en-US"/>
                      <a:pPr/>
                      <a:t>[CATEGORY NAME]</a:t>
                    </a:fld>
                    <a:r>
                      <a:rPr lang="en-US" baseline="0"/>
                      <a:t>, $282M, </a:t>
                    </a:r>
                    <a:fld id="{9E382F1D-2B86-442B-A877-96FFE102FDF0}" type="PERCENTAGE">
                      <a:rPr lang="en-US" baseline="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40FC-4CC2-AFFB-B747A35892A4}"/>
                </c:ext>
              </c:extLst>
            </c:dLbl>
            <c:dLbl>
              <c:idx val="4"/>
              <c:layout>
                <c:manualLayout>
                  <c:x val="-1.7784715187625085E-2"/>
                  <c:y val="-8.1296987747363533E-2"/>
                </c:manualLayout>
              </c:layout>
              <c:tx>
                <c:rich>
                  <a:bodyPr/>
                  <a:lstStyle/>
                  <a:p>
                    <a:fld id="{A1214056-80C8-4488-9ADB-3A982BDD1D1B}" type="CATEGORYNAME">
                      <a:rPr lang="en-US"/>
                      <a:pPr/>
                      <a:t>[CATEGORY NAME]</a:t>
                    </a:fld>
                    <a:r>
                      <a:rPr lang="en-US" baseline="0"/>
                      <a:t>, $109M, </a:t>
                    </a:r>
                    <a:fld id="{4EF9EE0B-5D5B-42F3-9099-813973729AE6}" type="PERCENTAGE">
                      <a:rPr lang="en-US" baseline="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layout>
                    <c:manualLayout>
                      <c:w val="0.24079074937774991"/>
                      <c:h val="0.27627310460680093"/>
                    </c:manualLayout>
                  </c15:layout>
                  <c15:dlblFieldTable/>
                  <c15:showDataLabelsRange val="0"/>
                </c:ext>
                <c:ext xmlns:c16="http://schemas.microsoft.com/office/drawing/2014/chart" uri="{C3380CC4-5D6E-409C-BE32-E72D297353CC}">
                  <c16:uniqueId val="{00000009-40FC-4CC2-AFFB-B747A35892A4}"/>
                </c:ext>
              </c:extLst>
            </c:dLbl>
            <c:dLbl>
              <c:idx val="5"/>
              <c:layout>
                <c:manualLayout>
                  <c:x val="1.3690337617468153E-2"/>
                  <c:y val="-5.4990449175336048E-2"/>
                </c:manualLayout>
              </c:layout>
              <c:tx>
                <c:rich>
                  <a:bodyPr/>
                  <a:lstStyle/>
                  <a:p>
                    <a:fld id="{5463A0DD-5286-4910-AF2B-98C0158B1130}" type="CATEGORYNAME">
                      <a:rPr lang="en-US"/>
                      <a:pPr/>
                      <a:t>[CATEGORY NAME]</a:t>
                    </a:fld>
                    <a:r>
                      <a:rPr lang="en-US" baseline="0"/>
                      <a:t>,$390M, </a:t>
                    </a:r>
                    <a:fld id="{B7AD68E8-D2C5-4E82-8331-2882863522AF}" type="PERCENTAGE">
                      <a:rPr lang="en-US" baseline="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layout>
                    <c:manualLayout>
                      <c:w val="0.25455934105670747"/>
                      <c:h val="0.16973425468657349"/>
                    </c:manualLayout>
                  </c15:layout>
                  <c15:dlblFieldTable/>
                  <c15:showDataLabelsRange val="0"/>
                </c:ext>
                <c:ext xmlns:c16="http://schemas.microsoft.com/office/drawing/2014/chart" uri="{C3380CC4-5D6E-409C-BE32-E72D297353CC}">
                  <c16:uniqueId val="{0000000B-40FC-4CC2-AFFB-B747A35892A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'2023 Revenues Other Financing'!$A$16:$A$21</c:f>
              <c:strCache>
                <c:ptCount val="6"/>
                <c:pt idx="0">
                  <c:v>Sales and Use Tax</c:v>
                </c:pt>
                <c:pt idx="1">
                  <c:v>MVET</c:v>
                </c:pt>
                <c:pt idx="2">
                  <c:v>Property Tax</c:v>
                </c:pt>
                <c:pt idx="3">
                  <c:v>Federal Grants</c:v>
                </c:pt>
                <c:pt idx="4">
                  <c:v>Fare Revenues and Other*</c:v>
                </c:pt>
                <c:pt idx="5">
                  <c:v>Cash Balance</c:v>
                </c:pt>
              </c:strCache>
            </c:strRef>
          </c:cat>
          <c:val>
            <c:numRef>
              <c:f>'2023 Revenues Other Financing'!$B$16:$B$21</c:f>
              <c:numCache>
                <c:formatCode>_("$"* #,##0_);_("$"* \(#,##0\);_("$"* "-"??_);_(@_)</c:formatCode>
                <c:ptCount val="6"/>
                <c:pt idx="0">
                  <c:v>1742.9798892220679</c:v>
                </c:pt>
                <c:pt idx="1">
                  <c:v>381.23310300000003</c:v>
                </c:pt>
                <c:pt idx="2">
                  <c:v>170</c:v>
                </c:pt>
                <c:pt idx="3">
                  <c:v>282.17154699999998</c:v>
                </c:pt>
                <c:pt idx="4">
                  <c:v>108.510046</c:v>
                </c:pt>
                <c:pt idx="5">
                  <c:v>390</c:v>
                </c:pt>
              </c:numCache>
            </c:numRef>
          </c:val>
          <c:extLst>
            <c:ext xmlns:c16="http://schemas.microsoft.com/office/drawing/2014/chart" uri="{C3380CC4-5D6E-409C-BE32-E72D297353CC}">
              <c16:uniqueId val="{0000000C-40FC-4CC2-AFFB-B747A35892A4}"/>
            </c:ext>
          </c:extLst>
        </c:ser>
        <c:dLbls>
          <c:dLblPos val="outEnd"/>
          <c:showLegendKey val="0"/>
          <c:showVal val="1"/>
          <c:showCatName val="0"/>
          <c:showSerName val="0"/>
          <c:showPercent val="0"/>
          <c:showBubbleSize val="0"/>
          <c:showLeaderLines val="1"/>
        </c:dLbls>
        <c:firstSliceAng val="321"/>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rgbClr val="002060"/>
                </a:solidFill>
                <a:latin typeface="Arial" panose="020B0604020202020204" pitchFamily="34" charset="0"/>
                <a:ea typeface="+mn-ea"/>
                <a:cs typeface="Arial" panose="020B0604020202020204" pitchFamily="34" charset="0"/>
              </a:defRPr>
            </a:pPr>
            <a:r>
              <a:rPr lang="en-US" sz="2000" b="1">
                <a:solidFill>
                  <a:srgbClr val="002060"/>
                </a:solidFill>
                <a:latin typeface="Arial" panose="020B0604020202020204" pitchFamily="34" charset="0"/>
                <a:cs typeface="Arial" panose="020B0604020202020204" pitchFamily="34" charset="0"/>
              </a:rPr>
              <a:t>Uses: $3.1B</a:t>
            </a:r>
          </a:p>
        </c:rich>
      </c:tx>
      <c:layout>
        <c:manualLayout>
          <c:xMode val="edge"/>
          <c:yMode val="edge"/>
          <c:x val="0.33059168304514874"/>
          <c:y val="7.741067980900896E-3"/>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rgbClr val="00206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1758128587866629"/>
          <c:y val="0.11475213111786374"/>
          <c:w val="0.53504432160489102"/>
          <c:h val="0.7298551246715950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0B-4B1D-A0AC-6B554E613CC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50B-4B1D-A0AC-6B554E613CC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50B-4B1D-A0AC-6B554E613CC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50B-4B1D-A0AC-6B554E613CC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50B-4B1D-A0AC-6B554E613CC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50B-4B1D-A0AC-6B554E613CCE}"/>
              </c:ext>
            </c:extLst>
          </c:dPt>
          <c:dLbls>
            <c:dLbl>
              <c:idx val="0"/>
              <c:layout>
                <c:manualLayout>
                  <c:x val="1.5526846571558261E-2"/>
                  <c:y val="-0.25366715719733146"/>
                </c:manualLayout>
              </c:layout>
              <c:tx>
                <c:rich>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fld id="{16D85568-3DAC-4B4F-A841-DA3CFA979B30}" type="CATEGORYNAME">
                      <a:rPr lang="en-US" sz="1200"/>
                      <a:pPr>
                        <a:defRPr sz="1200">
                          <a:solidFill>
                            <a:sysClr val="windowText" lastClr="000000"/>
                          </a:solidFill>
                          <a:latin typeface="Arial" panose="020B0604020202020204" pitchFamily="34" charset="0"/>
                          <a:cs typeface="Arial" panose="020B0604020202020204" pitchFamily="34" charset="0"/>
                        </a:defRPr>
                      </a:pPr>
                      <a:t>[CATEGORY NAME]</a:t>
                    </a:fld>
                    <a:r>
                      <a:rPr lang="en-US" sz="1200" baseline="0"/>
                      <a:t>, $2,369M, </a:t>
                    </a:r>
                    <a:fld id="{086688B6-D482-437A-9C0A-35ECA8BB7E82}" type="PERCENTAGE">
                      <a:rPr lang="en-US" sz="1200" baseline="0"/>
                      <a:pPr>
                        <a:defRPr sz="1200">
                          <a:solidFill>
                            <a:sysClr val="windowText" lastClr="000000"/>
                          </a:solidFill>
                          <a:latin typeface="Arial" panose="020B0604020202020204" pitchFamily="34" charset="0"/>
                          <a:cs typeface="Arial" panose="020B0604020202020204" pitchFamily="34" charset="0"/>
                        </a:defRPr>
                      </a:pPr>
                      <a:t>[PERCENTAGE]</a:t>
                    </a:fld>
                    <a:endParaRPr lang="en-US" sz="1200" baseline="0"/>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4431232182674617"/>
                      <c:h val="0.19124311361039958"/>
                    </c:manualLayout>
                  </c15:layout>
                  <c15:dlblFieldTable/>
                  <c15:showDataLabelsRange val="0"/>
                </c:ext>
                <c:ext xmlns:c16="http://schemas.microsoft.com/office/drawing/2014/chart" uri="{C3380CC4-5D6E-409C-BE32-E72D297353CC}">
                  <c16:uniqueId val="{00000001-E50B-4B1D-A0AC-6B554E613CCE}"/>
                </c:ext>
              </c:extLst>
            </c:dLbl>
            <c:dLbl>
              <c:idx val="1"/>
              <c:layout>
                <c:manualLayout>
                  <c:x val="5.6748111617602711E-3"/>
                  <c:y val="0.21841026015462894"/>
                </c:manualLayout>
              </c:layout>
              <c:tx>
                <c:rich>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fld id="{F25608E1-9EBE-4091-A427-A35C6E3CE46D}" type="CATEGORYNAME">
                      <a:rPr lang="en-US" sz="1200"/>
                      <a:pPr>
                        <a:defRPr sz="1200">
                          <a:solidFill>
                            <a:sysClr val="windowText" lastClr="000000"/>
                          </a:solidFill>
                          <a:latin typeface="Arial" panose="020B0604020202020204" pitchFamily="34" charset="0"/>
                          <a:cs typeface="Arial" panose="020B0604020202020204" pitchFamily="34" charset="0"/>
                        </a:defRPr>
                      </a:pPr>
                      <a:t>[CATEGORY NAME]</a:t>
                    </a:fld>
                    <a:r>
                      <a:rPr lang="en-US" sz="1200" baseline="0"/>
                      <a:t>, $500M, </a:t>
                    </a:r>
                    <a:fld id="{E4449EC8-80C7-44BA-BAD3-F1FB56CEDCB3}" type="PERCENTAGE">
                      <a:rPr lang="en-US" sz="1200" baseline="0"/>
                      <a:pPr>
                        <a:defRPr sz="1200">
                          <a:solidFill>
                            <a:sysClr val="windowText" lastClr="000000"/>
                          </a:solidFill>
                          <a:latin typeface="Arial" panose="020B0604020202020204" pitchFamily="34" charset="0"/>
                          <a:cs typeface="Arial" panose="020B0604020202020204" pitchFamily="34" charset="0"/>
                        </a:defRPr>
                      </a:pPr>
                      <a:t>[PERCENTAGE]</a:t>
                    </a:fld>
                    <a:endParaRPr lang="en-US" sz="1200" baseline="0"/>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1955797424111789"/>
                      <c:h val="0.24838588065772263"/>
                    </c:manualLayout>
                  </c15:layout>
                  <c15:dlblFieldTable/>
                  <c15:showDataLabelsRange val="0"/>
                </c:ext>
                <c:ext xmlns:c16="http://schemas.microsoft.com/office/drawing/2014/chart" uri="{C3380CC4-5D6E-409C-BE32-E72D297353CC}">
                  <c16:uniqueId val="{00000003-E50B-4B1D-A0AC-6B554E613CCE}"/>
                </c:ext>
              </c:extLst>
            </c:dLbl>
            <c:dLbl>
              <c:idx val="2"/>
              <c:layout>
                <c:manualLayout>
                  <c:x val="-8.0688930716671086E-3"/>
                  <c:y val="6.5484416450625046E-3"/>
                </c:manualLayout>
              </c:layout>
              <c:tx>
                <c:rich>
                  <a:bodyPr/>
                  <a:lstStyle/>
                  <a:p>
                    <a:r>
                      <a:rPr lang="en-US"/>
                      <a:t>Other*</a:t>
                    </a:r>
                    <a:r>
                      <a:rPr lang="en-US" baseline="0"/>
                      <a:t>, $205M, </a:t>
                    </a:r>
                    <a:fld id="{A52E6A21-7BEA-4C83-A992-3443DF946430}" type="PERCENTAGE">
                      <a:rPr lang="en-US" baseline="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50B-4B1D-A0AC-6B554E613CCE}"/>
                </c:ext>
              </c:extLst>
            </c:dLbl>
            <c:dLbl>
              <c:idx val="3"/>
              <c:layout>
                <c:manualLayout>
                  <c:x val="0.14209922416584952"/>
                  <c:y val="6.9027497437506496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50B-4B1D-A0AC-6B554E613CCE}"/>
                </c:ext>
              </c:extLst>
            </c:dLbl>
            <c:dLbl>
              <c:idx val="4"/>
              <c:layout>
                <c:manualLayout>
                  <c:x val="-8.0006762201735845E-2"/>
                  <c:y val="0.13817757919942494"/>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50B-4B1D-A0AC-6B554E613CC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'2023 Revenues Other Financing'!$A$16:$A$21</c:f>
              <c:strCache>
                <c:ptCount val="3"/>
                <c:pt idx="0">
                  <c:v>Projects</c:v>
                </c:pt>
                <c:pt idx="1">
                  <c:v>Transit Modes</c:v>
                </c:pt>
                <c:pt idx="2">
                  <c:v>Other</c:v>
                </c:pt>
              </c:strCache>
            </c:strRef>
          </c:cat>
          <c:val>
            <c:numRef>
              <c:f>'2023 Revenues Other Financing'!$B$16:$B$21</c:f>
              <c:numCache>
                <c:formatCode>_("$"* #,##0_);_("$"* \(#,##0\);_("$"* "-"??_);_(@_)</c:formatCode>
                <c:ptCount val="6"/>
                <c:pt idx="0">
                  <c:v>2369</c:v>
                </c:pt>
                <c:pt idx="1">
                  <c:v>500</c:v>
                </c:pt>
                <c:pt idx="2">
                  <c:v>170</c:v>
                </c:pt>
              </c:numCache>
            </c:numRef>
          </c:val>
          <c:extLst>
            <c:ext xmlns:c16="http://schemas.microsoft.com/office/drawing/2014/chart" uri="{C3380CC4-5D6E-409C-BE32-E72D297353CC}">
              <c16:uniqueId val="{0000000C-E50B-4B1D-A0AC-6B554E613CCE}"/>
            </c:ext>
          </c:extLst>
        </c:ser>
        <c:dLbls>
          <c:dLblPos val="outEnd"/>
          <c:showLegendKey val="0"/>
          <c:showVal val="1"/>
          <c:showCatName val="0"/>
          <c:showSerName val="0"/>
          <c:showPercent val="0"/>
          <c:showBubbleSize val="0"/>
          <c:showLeaderLines val="1"/>
        </c:dLbls>
        <c:firstSliceAng val="321"/>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2042"/>
          </a:xfrm>
          <a:prstGeom prst="rect">
            <a:avLst/>
          </a:prstGeom>
        </p:spPr>
        <p:txBody>
          <a:bodyPr vert="horz" lIns="91971" tIns="45985" rIns="91971" bIns="45985"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2816" y="0"/>
            <a:ext cx="2970424" cy="462042"/>
          </a:xfrm>
          <a:prstGeom prst="rect">
            <a:avLst/>
          </a:prstGeom>
        </p:spPr>
        <p:txBody>
          <a:bodyPr vert="horz" wrap="square" lIns="91971" tIns="45985" rIns="91971" bIns="45985" numCol="1" anchor="t" anchorCtr="0" compatLnSpc="1">
            <a:prstTxWarp prst="textNoShape">
              <a:avLst/>
            </a:prstTxWarp>
          </a:bodyPr>
          <a:lstStyle>
            <a:lvl1pPr algn="r">
              <a:defRPr sz="1200">
                <a:latin typeface="Calibri" charset="0"/>
              </a:defRPr>
            </a:lvl1pPr>
          </a:lstStyle>
          <a:p>
            <a:pPr>
              <a:defRPr/>
            </a:pPr>
            <a:fld id="{F000A042-A743-2C4C-AE1D-AA4B6E51894F}" type="datetimeFigureOut">
              <a:rPr lang="en-US"/>
              <a:pPr>
                <a:defRPr/>
              </a:pPr>
              <a:t>12/9/2022</a:t>
            </a:fld>
            <a:endParaRPr lang="en-US"/>
          </a:p>
        </p:txBody>
      </p:sp>
      <p:sp>
        <p:nvSpPr>
          <p:cNvPr id="4" name="Footer Placeholder 3"/>
          <p:cNvSpPr>
            <a:spLocks noGrp="1"/>
          </p:cNvSpPr>
          <p:nvPr>
            <p:ph type="ftr" sz="quarter" idx="2"/>
          </p:nvPr>
        </p:nvSpPr>
        <p:spPr>
          <a:xfrm>
            <a:off x="0" y="8777192"/>
            <a:ext cx="2970424" cy="462042"/>
          </a:xfrm>
          <a:prstGeom prst="rect">
            <a:avLst/>
          </a:prstGeom>
        </p:spPr>
        <p:txBody>
          <a:bodyPr vert="horz" lIns="91971" tIns="45985" rIns="91971" bIns="45985"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2816" y="8777192"/>
            <a:ext cx="2970424" cy="462042"/>
          </a:xfrm>
          <a:prstGeom prst="rect">
            <a:avLst/>
          </a:prstGeom>
        </p:spPr>
        <p:txBody>
          <a:bodyPr vert="horz" wrap="square" lIns="91971" tIns="45985" rIns="91971" bIns="45985" numCol="1" anchor="b" anchorCtr="0" compatLnSpc="1">
            <a:prstTxWarp prst="textNoShape">
              <a:avLst/>
            </a:prstTxWarp>
          </a:bodyPr>
          <a:lstStyle>
            <a:lvl1pPr algn="r">
              <a:defRPr sz="1200">
                <a:latin typeface="Calibri" charset="0"/>
              </a:defRPr>
            </a:lvl1pPr>
          </a:lstStyle>
          <a:p>
            <a:pPr>
              <a:defRPr/>
            </a:pPr>
            <a:fld id="{A83C7CD9-AD26-F040-8CE2-9B94C713552B}" type="slidenum">
              <a:rPr lang="en-US"/>
              <a:pPr>
                <a:defRPr/>
              </a:pPr>
              <a:t>‹#›</a:t>
            </a:fld>
            <a:endParaRPr lang="en-US"/>
          </a:p>
        </p:txBody>
      </p:sp>
    </p:spTree>
    <p:extLst>
      <p:ext uri="{BB962C8B-B14F-4D97-AF65-F5344CB8AC3E}">
        <p14:creationId xmlns:p14="http://schemas.microsoft.com/office/powerpoint/2010/main" val="852721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2042"/>
          </a:xfrm>
          <a:prstGeom prst="rect">
            <a:avLst/>
          </a:prstGeom>
        </p:spPr>
        <p:txBody>
          <a:bodyPr vert="horz" lIns="91971" tIns="45985" rIns="91971" bIns="45985"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2816" y="0"/>
            <a:ext cx="2970424" cy="462042"/>
          </a:xfrm>
          <a:prstGeom prst="rect">
            <a:avLst/>
          </a:prstGeom>
        </p:spPr>
        <p:txBody>
          <a:bodyPr vert="horz" wrap="square" lIns="91971" tIns="45985" rIns="91971" bIns="45985" numCol="1" anchor="t" anchorCtr="0" compatLnSpc="1">
            <a:prstTxWarp prst="textNoShape">
              <a:avLst/>
            </a:prstTxWarp>
          </a:bodyPr>
          <a:lstStyle>
            <a:lvl1pPr algn="r">
              <a:defRPr sz="1200">
                <a:latin typeface="Calibri" charset="0"/>
              </a:defRPr>
            </a:lvl1pPr>
          </a:lstStyle>
          <a:p>
            <a:pPr>
              <a:defRPr/>
            </a:pPr>
            <a:fld id="{9398A926-8D6B-164D-ACBA-15CB9D9CCF74}" type="datetimeFigureOut">
              <a:rPr lang="en-US"/>
              <a:pPr>
                <a:defRPr/>
              </a:pPr>
              <a:t>12/9/2022</a:t>
            </a:fld>
            <a:endParaRPr lang="en-US"/>
          </a:p>
        </p:txBody>
      </p:sp>
      <p:sp>
        <p:nvSpPr>
          <p:cNvPr id="4" name="Slide Image Placeholder 3"/>
          <p:cNvSpPr>
            <a:spLocks noGrp="1" noRot="1" noChangeAspect="1"/>
          </p:cNvSpPr>
          <p:nvPr>
            <p:ph type="sldImg" idx="2"/>
          </p:nvPr>
        </p:nvSpPr>
        <p:spPr>
          <a:xfrm>
            <a:off x="347663" y="693738"/>
            <a:ext cx="6159500" cy="3465512"/>
          </a:xfrm>
          <a:prstGeom prst="rect">
            <a:avLst/>
          </a:prstGeom>
          <a:noFill/>
          <a:ln w="12700">
            <a:solidFill>
              <a:prstClr val="black"/>
            </a:solidFill>
          </a:ln>
        </p:spPr>
        <p:txBody>
          <a:bodyPr vert="horz" lIns="91971" tIns="45985" rIns="91971" bIns="45985" rtlCol="0" anchor="ctr"/>
          <a:lstStyle/>
          <a:p>
            <a:pPr lvl="0"/>
            <a:endParaRPr lang="en-US" noProof="0"/>
          </a:p>
        </p:txBody>
      </p:sp>
      <p:sp>
        <p:nvSpPr>
          <p:cNvPr id="5" name="Notes Placeholder 4"/>
          <p:cNvSpPr>
            <a:spLocks noGrp="1"/>
          </p:cNvSpPr>
          <p:nvPr>
            <p:ph type="body" sz="quarter" idx="3"/>
          </p:nvPr>
        </p:nvSpPr>
        <p:spPr>
          <a:xfrm>
            <a:off x="685483" y="4389399"/>
            <a:ext cx="5483860" cy="4158377"/>
          </a:xfrm>
          <a:prstGeom prst="rect">
            <a:avLst/>
          </a:prstGeom>
        </p:spPr>
        <p:txBody>
          <a:bodyPr vert="horz" lIns="91971" tIns="45985" rIns="91971" bIns="4598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7192"/>
            <a:ext cx="2970424" cy="462042"/>
          </a:xfrm>
          <a:prstGeom prst="rect">
            <a:avLst/>
          </a:prstGeom>
        </p:spPr>
        <p:txBody>
          <a:bodyPr vert="horz" lIns="91971" tIns="45985" rIns="91971" bIns="45985"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2816" y="8777192"/>
            <a:ext cx="2970424" cy="462042"/>
          </a:xfrm>
          <a:prstGeom prst="rect">
            <a:avLst/>
          </a:prstGeom>
        </p:spPr>
        <p:txBody>
          <a:bodyPr vert="horz" wrap="square" lIns="91971" tIns="45985" rIns="91971" bIns="45985" numCol="1" anchor="b" anchorCtr="0" compatLnSpc="1">
            <a:prstTxWarp prst="textNoShape">
              <a:avLst/>
            </a:prstTxWarp>
          </a:bodyPr>
          <a:lstStyle>
            <a:lvl1pPr algn="r">
              <a:defRPr sz="1200">
                <a:latin typeface="Calibri" charset="0"/>
              </a:defRPr>
            </a:lvl1pPr>
          </a:lstStyle>
          <a:p>
            <a:pPr>
              <a:defRPr/>
            </a:pPr>
            <a:fld id="{B83DB7FA-C357-BD44-B313-15295D394820}" type="slidenum">
              <a:rPr lang="en-US"/>
              <a:pPr>
                <a:defRPr/>
              </a:pPr>
              <a:t>‹#›</a:t>
            </a:fld>
            <a:endParaRPr lang="en-US"/>
          </a:p>
        </p:txBody>
      </p:sp>
    </p:spTree>
    <p:extLst>
      <p:ext uri="{BB962C8B-B14F-4D97-AF65-F5344CB8AC3E}">
        <p14:creationId xmlns:p14="http://schemas.microsoft.com/office/powerpoint/2010/main" val="90308292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highlight>
                  <a:srgbClr val="C0C0C0"/>
                </a:highlight>
                <a:ea typeface="ＭＳ Ｐゴシック"/>
                <a:cs typeface="Calibri"/>
              </a:rPr>
              <a:t>Ryan</a:t>
            </a:r>
          </a:p>
          <a:p>
            <a:r>
              <a:rPr lang="en-US" b="1">
                <a:highlight>
                  <a:srgbClr val="C0C0C0"/>
                </a:highlight>
                <a:ea typeface="ＭＳ Ｐゴシック"/>
                <a:cs typeface="Calibri"/>
              </a:rPr>
              <a:t>Unmute </a:t>
            </a:r>
          </a:p>
          <a:p>
            <a:pPr marL="168964" indent="-168964">
              <a:buFont typeface="Arial"/>
              <a:buChar char="•"/>
            </a:pPr>
            <a:r>
              <a:rPr lang="en-US" b="0">
                <a:highlight>
                  <a:srgbClr val="C0C0C0"/>
                </a:highlight>
                <a:ea typeface="ＭＳ Ｐゴシック"/>
                <a:cs typeface="Calibri"/>
              </a:rPr>
              <a:t>Good morning Chair Backus and members of the Finance and Audit Committee. My name </a:t>
            </a:r>
            <a:r>
              <a:rPr lang="en-US">
                <a:highlight>
                  <a:srgbClr val="C0C0C0"/>
                </a:highlight>
                <a:ea typeface="ＭＳ Ｐゴシック"/>
                <a:cs typeface="Calibri"/>
              </a:rPr>
              <a:t>is Ryan Fisher, Deputy Executive Director, Financial Planning, Analysis and Budget.</a:t>
            </a:r>
            <a:endParaRPr lang="en-US" b="1">
              <a:highlight>
                <a:srgbClr val="C0C0C0"/>
              </a:highlight>
              <a:ea typeface="ＭＳ Ｐゴシック"/>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a:t>
            </a:fld>
            <a:endParaRPr lang="en-US"/>
          </a:p>
        </p:txBody>
      </p:sp>
    </p:spTree>
    <p:extLst>
      <p:ext uri="{BB962C8B-B14F-4D97-AF65-F5344CB8AC3E}">
        <p14:creationId xmlns:p14="http://schemas.microsoft.com/office/powerpoint/2010/main" val="3399727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2</a:t>
            </a:fld>
            <a:endParaRPr lang="en-US"/>
          </a:p>
        </p:txBody>
      </p:sp>
    </p:spTree>
    <p:extLst>
      <p:ext uri="{BB962C8B-B14F-4D97-AF65-F5344CB8AC3E}">
        <p14:creationId xmlns:p14="http://schemas.microsoft.com/office/powerpoint/2010/main" val="3789001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3</a:t>
            </a:fld>
            <a:endParaRPr lang="en-US"/>
          </a:p>
        </p:txBody>
      </p:sp>
    </p:spTree>
    <p:extLst>
      <p:ext uri="{BB962C8B-B14F-4D97-AF65-F5344CB8AC3E}">
        <p14:creationId xmlns:p14="http://schemas.microsoft.com/office/powerpoint/2010/main" val="3202419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defTabSz="450571">
              <a:buFont typeface="Arial" panose="020B0604020202020204" pitchFamily="34" charset="0"/>
              <a:buChar char="•"/>
              <a:defRPr/>
            </a:pPr>
            <a:r>
              <a:rPr lang="en-US" sz="900" i="1"/>
              <a:t>We are how at the Finance and Audit Committee portion of the budget process as seen in the green box.</a:t>
            </a:r>
          </a:p>
          <a:p>
            <a:pPr marL="168964" indent="-168964" defTabSz="450571">
              <a:buFont typeface="Arial" panose="020B0604020202020204" pitchFamily="34" charset="0"/>
              <a:buChar char="•"/>
              <a:defRPr/>
            </a:pPr>
            <a:r>
              <a:rPr lang="en-US" sz="900" i="1"/>
              <a:t>We have conveyed the proposed budget to the Finance and Audit Committee back in October as well as the Board in November.</a:t>
            </a:r>
          </a:p>
          <a:p>
            <a:pPr marL="168964" indent="-168964" defTabSz="450571">
              <a:buFont typeface="Arial" panose="020B0604020202020204" pitchFamily="34" charset="0"/>
              <a:buChar char="•"/>
              <a:defRPr/>
            </a:pPr>
            <a:r>
              <a:rPr lang="en-US" sz="900" i="1"/>
              <a:t>Additionally, the REO, System Expansion, and Executive Committees have reviewed the details of the budget within their purview and have now forwarded on their recommended budget to the Finance and Audit Committee.</a:t>
            </a:r>
          </a:p>
          <a:p>
            <a:pPr marL="168964" indent="-168964" defTabSz="450571">
              <a:buFont typeface="Arial" panose="020B0604020202020204" pitchFamily="34" charset="0"/>
              <a:buChar char="•"/>
              <a:defRPr/>
            </a:pPr>
            <a:r>
              <a:rPr lang="en-US" sz="900" i="1"/>
              <a:t>In the next few slides I will recap the overall proposed 2022 budget for the Finance and Audit Committee to consider recommending to the Board.</a:t>
            </a:r>
            <a:endParaRPr lang="en-US" sz="900"/>
          </a:p>
          <a:p>
            <a:pPr marL="168964" indent="-168964">
              <a:buFont typeface="Arial" panose="020B0604020202020204" pitchFamily="34" charset="0"/>
              <a:buChar char="•"/>
            </a:pPr>
            <a:endParaRPr lang="en-US" sz="900">
              <a:highlight>
                <a:srgbClr val="C0C0C0"/>
              </a:highlight>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4</a:t>
            </a:fld>
            <a:endParaRPr lang="en-US"/>
          </a:p>
        </p:txBody>
      </p:sp>
    </p:spTree>
    <p:extLst>
      <p:ext uri="{BB962C8B-B14F-4D97-AF65-F5344CB8AC3E}">
        <p14:creationId xmlns:p14="http://schemas.microsoft.com/office/powerpoint/2010/main" val="3423848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ts val="0"/>
              </a:spcBef>
              <a:spcAft>
                <a:spcPts val="1124"/>
              </a:spcAft>
            </a:pPr>
            <a:r>
              <a:rPr lang="en-US" sz="900">
                <a:solidFill>
                  <a:srgbClr val="002E6D"/>
                </a:solidFill>
                <a:highlight>
                  <a:srgbClr val="C0C0C0"/>
                </a:highlight>
                <a:ea typeface="ＭＳ Ｐゴシック"/>
              </a:rPr>
              <a:t>Initiatives are focused on cost consciousness</a:t>
            </a:r>
            <a:endParaRPr lang="en-US" sz="900">
              <a:solidFill>
                <a:srgbClr val="1F3051"/>
              </a:solidFill>
              <a:highlight>
                <a:srgbClr val="C0C0C0"/>
              </a:highlight>
            </a:endParaRPr>
          </a:p>
          <a:p>
            <a:pPr marL="321475" lvl="1" indent="-321475">
              <a:spcBef>
                <a:spcPts val="0"/>
              </a:spcBef>
              <a:spcAft>
                <a:spcPts val="1124"/>
              </a:spcAft>
              <a:buFont typeface="Arial" panose="020B0604020202020204" pitchFamily="34" charset="0"/>
              <a:buChar char="•"/>
            </a:pPr>
            <a:r>
              <a:rPr lang="en-US" sz="900">
                <a:solidFill>
                  <a:srgbClr val="1F3051"/>
                </a:solidFill>
                <a:highlight>
                  <a:srgbClr val="C0C0C0"/>
                </a:highlight>
                <a:ea typeface="ＭＳ Ｐゴシック"/>
              </a:rPr>
              <a:t>Multi-year targets are set for staffing and non-system expansion projects</a:t>
            </a:r>
            <a:endParaRPr lang="en-US" sz="900">
              <a:solidFill>
                <a:srgbClr val="1F3051"/>
              </a:solidFill>
              <a:highlight>
                <a:srgbClr val="C0C0C0"/>
              </a:highlight>
              <a:ea typeface="ＭＳ Ｐゴシック"/>
              <a:cs typeface="Calibri"/>
            </a:endParaRPr>
          </a:p>
          <a:p>
            <a:pPr marL="321475" lvl="1" indent="-321475">
              <a:spcBef>
                <a:spcPts val="0"/>
              </a:spcBef>
              <a:spcAft>
                <a:spcPts val="1124"/>
              </a:spcAft>
              <a:buFont typeface="Arial" panose="020B0604020202020204" pitchFamily="34" charset="0"/>
              <a:buChar char="•"/>
            </a:pPr>
            <a:r>
              <a:rPr lang="en-US" sz="900">
                <a:solidFill>
                  <a:srgbClr val="1F3051"/>
                </a:solidFill>
                <a:highlight>
                  <a:srgbClr val="C0C0C0"/>
                </a:highlight>
                <a:ea typeface="ＭＳ Ｐゴシック"/>
              </a:rPr>
              <a:t>We also built in affordability review to ensure majority of 2023 and beyond position adds are directly tied to system and service expansion</a:t>
            </a:r>
          </a:p>
          <a:p>
            <a:pPr marL="321475" lvl="1" indent="-321475">
              <a:spcBef>
                <a:spcPts val="0"/>
              </a:spcBef>
              <a:spcAft>
                <a:spcPts val="1124"/>
              </a:spcAft>
              <a:buFont typeface="Arial" panose="020B0604020202020204" pitchFamily="34" charset="0"/>
              <a:buChar char="•"/>
            </a:pPr>
            <a:r>
              <a:rPr lang="en-US" sz="900">
                <a:solidFill>
                  <a:srgbClr val="1F3051"/>
                </a:solidFill>
                <a:highlight>
                  <a:srgbClr val="C0C0C0"/>
                </a:highlight>
                <a:ea typeface="ＭＳ Ｐゴシック"/>
                <a:cs typeface="Calibri"/>
              </a:rPr>
              <a:t>Nearly ¾ of our additional FTE growth is tied to activation and service and diversity, equity, inclusion, and culture headcount. </a:t>
            </a:r>
          </a:p>
          <a:p>
            <a:pPr marL="321475" lvl="1" indent="-321475">
              <a:spcBef>
                <a:spcPts val="0"/>
              </a:spcBef>
              <a:spcAft>
                <a:spcPts val="1124"/>
              </a:spcAft>
              <a:buFont typeface="Arial" panose="020B0604020202020204" pitchFamily="34" charset="0"/>
              <a:buChar char="•"/>
            </a:pPr>
            <a:r>
              <a:rPr lang="en-US" sz="900">
                <a:solidFill>
                  <a:srgbClr val="1F3051"/>
                </a:solidFill>
                <a:highlight>
                  <a:srgbClr val="C0C0C0"/>
                </a:highlight>
                <a:ea typeface="ＭＳ Ｐゴシック"/>
                <a:cs typeface="Calibri"/>
              </a:rPr>
              <a:t>There are also additional FTEs for regulatory and compliance and technology functions.</a:t>
            </a:r>
          </a:p>
          <a:p>
            <a:pPr marL="321475" lvl="1" indent="-321475">
              <a:spcBef>
                <a:spcPts val="0"/>
              </a:spcBef>
              <a:spcAft>
                <a:spcPts val="1124"/>
              </a:spcAft>
              <a:buFont typeface="Arial" panose="020B0604020202020204" pitchFamily="34" charset="0"/>
              <a:buChar char="•"/>
            </a:pPr>
            <a:r>
              <a:rPr lang="en-US" sz="900">
                <a:solidFill>
                  <a:srgbClr val="1F3051"/>
                </a:solidFill>
                <a:highlight>
                  <a:srgbClr val="C0C0C0"/>
                </a:highlight>
                <a:ea typeface="ＭＳ Ｐゴシック"/>
              </a:rPr>
              <a:t>We also streamlined, prioritized non-system expansion project reviews to focus on high-priority projects</a:t>
            </a:r>
          </a:p>
          <a:p>
            <a:pPr marL="321475" lvl="1" indent="-321475">
              <a:spcBef>
                <a:spcPts val="0"/>
              </a:spcBef>
              <a:spcAft>
                <a:spcPts val="1124"/>
              </a:spcAft>
              <a:buFont typeface="Arial" panose="020B0604020202020204" pitchFamily="34" charset="0"/>
              <a:buChar char="•"/>
            </a:pPr>
            <a:endParaRPr lang="en-US" sz="900">
              <a:solidFill>
                <a:srgbClr val="1F3051"/>
              </a:solidFill>
              <a:ea typeface="ＭＳ Ｐゴシック"/>
              <a:cs typeface="Calibri"/>
            </a:endParaRPr>
          </a:p>
          <a:p>
            <a:pPr marL="321475" lvl="1" indent="-321475">
              <a:spcBef>
                <a:spcPts val="0"/>
              </a:spcBef>
              <a:spcAft>
                <a:spcPts val="1124"/>
              </a:spcAft>
              <a:buFont typeface="Arial" panose="020B0604020202020204" pitchFamily="34" charset="0"/>
              <a:buChar char="•"/>
            </a:pPr>
            <a:endParaRPr lang="en-US" sz="900">
              <a:solidFill>
                <a:srgbClr val="1F3051"/>
              </a:solidFill>
              <a:ea typeface="ＭＳ Ｐゴシック"/>
              <a:cs typeface="Calibri"/>
            </a:endParaRPr>
          </a:p>
          <a:p>
            <a:pPr marL="321359" lvl="1" indent="-321359">
              <a:spcBef>
                <a:spcPts val="0"/>
              </a:spcBef>
              <a:spcAft>
                <a:spcPts val="1124"/>
              </a:spcAft>
              <a:buFont typeface="Arial" panose="020B0604020202020204" pitchFamily="34" charset="0"/>
              <a:buChar char="•"/>
            </a:pPr>
            <a:r>
              <a:rPr lang="en-US" sz="900">
                <a:highlight>
                  <a:srgbClr val="C0C0C0"/>
                </a:highlight>
                <a:ea typeface="ＭＳ Ｐゴシック"/>
                <a:cs typeface="Calibri"/>
              </a:rPr>
              <a:t>2022 1,378 approved positions vs. 1,469 positions in 2023 (that’s 91 new positions)</a:t>
            </a:r>
            <a:endParaRPr lang="en-US" sz="900">
              <a:ea typeface="ＭＳ Ｐゴシック"/>
              <a:cs typeface="Calibri"/>
            </a:endParaRPr>
          </a:p>
          <a:p>
            <a:pPr marL="160737" indent="-160737" defTabSz="428632">
              <a:buFont typeface="Arial" panose="020B0604020202020204" pitchFamily="34" charset="0"/>
              <a:buChar char="•"/>
              <a:defRPr/>
            </a:pPr>
            <a:r>
              <a:rPr lang="en-US" sz="900">
                <a:ea typeface="ＭＳ Ｐゴシック"/>
                <a:cs typeface="Calibri"/>
              </a:rPr>
              <a:t>ACTIVATION &amp; REVENUE SERVICE – Activation and revenue service, Safety</a:t>
            </a:r>
          </a:p>
          <a:p>
            <a:pPr marL="589371" lvl="1" indent="-160737">
              <a:buFont typeface="Arial" panose="020B0604020202020204" pitchFamily="34" charset="0"/>
              <a:buChar char="•"/>
              <a:defRPr/>
            </a:pPr>
            <a:r>
              <a:rPr lang="en-US" sz="900">
                <a:ea typeface="ＭＳ Ｐゴシック"/>
                <a:cs typeface="Calibri"/>
              </a:rPr>
              <a:t>56% of FTE growth (51 out of 91 FTEs) added in 2023 was activation &amp; revenue service related</a:t>
            </a:r>
          </a:p>
          <a:p>
            <a:pPr marL="160737" indent="-160737">
              <a:buFont typeface="Arial" panose="020B0604020202020204" pitchFamily="34" charset="0"/>
              <a:buChar char="•"/>
              <a:defRPr/>
            </a:pPr>
            <a:r>
              <a:rPr lang="en-US" sz="900">
                <a:ea typeface="ＭＳ Ｐゴシック"/>
                <a:cs typeface="Calibri"/>
              </a:rPr>
              <a:t>Diversity, Equity, Inclusion, and Culture (DEIC), Fare ambassadors</a:t>
            </a:r>
          </a:p>
          <a:p>
            <a:pPr marL="589371" lvl="1" indent="-160737">
              <a:buFont typeface="Arial" panose="020B0604020202020204" pitchFamily="34" charset="0"/>
              <a:buChar char="•"/>
              <a:defRPr/>
            </a:pPr>
            <a:r>
              <a:rPr lang="en-US" sz="900">
                <a:ea typeface="ＭＳ Ｐゴシック"/>
                <a:cs typeface="Calibri"/>
              </a:rPr>
              <a:t>16% of FTE growth (15 of 91) 12 are in fare ambassadors</a:t>
            </a:r>
          </a:p>
          <a:p>
            <a:pPr marL="160737" indent="-160737" defTabSz="428632">
              <a:buFont typeface="Arial" panose="020B0604020202020204" pitchFamily="34" charset="0"/>
              <a:buChar char="•"/>
              <a:defRPr/>
            </a:pPr>
            <a:r>
              <a:rPr lang="en-US" sz="900">
                <a:ea typeface="ＭＳ Ｐゴシック"/>
                <a:cs typeface="Calibri"/>
              </a:rPr>
              <a:t>OTHER – Regulatory / compliance, Innovation and technology (Network Operations Center), Emerging needs</a:t>
            </a:r>
          </a:p>
          <a:p>
            <a:pPr marL="589371" lvl="1" indent="-160737">
              <a:buFont typeface="Arial" panose="020B0604020202020204" pitchFamily="34" charset="0"/>
              <a:buChar char="•"/>
              <a:defRPr/>
            </a:pPr>
            <a:r>
              <a:rPr lang="en-US" sz="900">
                <a:ea typeface="ＭＳ Ｐゴシック"/>
                <a:cs typeface="Calibri"/>
              </a:rPr>
              <a:t>27% of FTE growth (25 out of 91)</a:t>
            </a: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5</a:t>
            </a:fld>
            <a:endParaRPr lang="en-US"/>
          </a:p>
        </p:txBody>
      </p:sp>
    </p:spTree>
    <p:extLst>
      <p:ext uri="{BB962C8B-B14F-4D97-AF65-F5344CB8AC3E}">
        <p14:creationId xmlns:p14="http://schemas.microsoft.com/office/powerpoint/2010/main" val="433678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6</a:t>
            </a:fld>
            <a:endParaRPr lang="en-US"/>
          </a:p>
        </p:txBody>
      </p:sp>
    </p:spTree>
    <p:extLst>
      <p:ext uri="{BB962C8B-B14F-4D97-AF65-F5344CB8AC3E}">
        <p14:creationId xmlns:p14="http://schemas.microsoft.com/office/powerpoint/2010/main" val="1104349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a:buFont typeface="Arial" panose="020B0604020202020204" pitchFamily="34" charset="0"/>
              <a:buChar char="•"/>
            </a:pPr>
            <a:r>
              <a:rPr lang="en-US" baseline="0"/>
              <a:t>Overall, the proposed 2023 budget is at $3.1B for sources.</a:t>
            </a:r>
          </a:p>
          <a:p>
            <a:pPr marL="168964" indent="-168964">
              <a:buFont typeface="Arial" panose="020B0604020202020204" pitchFamily="34" charset="0"/>
              <a:buChar char="•"/>
            </a:pPr>
            <a:r>
              <a:rPr lang="en-US" baseline="0"/>
              <a:t>Revenues </a:t>
            </a:r>
            <a:r>
              <a:rPr lang="en-US"/>
              <a:t>of $2.7 billion </a:t>
            </a:r>
            <a:r>
              <a:rPr lang="en-US" baseline="0"/>
              <a:t>are $</a:t>
            </a:r>
            <a:r>
              <a:rPr lang="en-US"/>
              <a:t>0.4B</a:t>
            </a:r>
            <a:r>
              <a:rPr lang="en-US" baseline="0"/>
              <a:t> lower than expenditures of $</a:t>
            </a:r>
            <a:r>
              <a:rPr lang="en-US"/>
              <a:t>3.1B</a:t>
            </a:r>
            <a:r>
              <a:rPr lang="en-US" baseline="0"/>
              <a:t>. This shortfall will need to be covered by</a:t>
            </a:r>
            <a:r>
              <a:rPr lang="en-US"/>
              <a:t> existing cash balances.</a:t>
            </a:r>
          </a:p>
          <a:p>
            <a:pPr marL="168964" indent="-168964" defTabSz="901141" eaLnBrk="1" fontAlgn="auto" hangingPunct="1">
              <a:spcBef>
                <a:spcPts val="0"/>
              </a:spcBef>
              <a:spcAft>
                <a:spcPts val="0"/>
              </a:spcAft>
              <a:buFont typeface="Arial" panose="020B0604020202020204" pitchFamily="34" charset="0"/>
              <a:buChar char="•"/>
              <a:defRPr/>
            </a:pPr>
            <a:r>
              <a:rPr lang="en-US">
                <a:ea typeface="ＭＳ Ｐゴシック"/>
                <a:cs typeface="Calibri"/>
              </a:rPr>
              <a:t>We expect to utilize existing cash from recent draws in 2022 that will be carried forward into 2023 as timing of project spending has shifted from original 2022 budget. We manage our cash in alignment with our Asset and Liability Management Policy.</a:t>
            </a:r>
          </a:p>
          <a:p>
            <a:pPr marL="168964" indent="-168964">
              <a:buFont typeface="Arial" panose="020B0604020202020204" pitchFamily="34" charset="0"/>
              <a:buChar char="•"/>
              <a:defRPr/>
            </a:pPr>
            <a:r>
              <a:rPr lang="en-US">
                <a:ea typeface="ＭＳ Ｐゴシック"/>
                <a:cs typeface="Calibri"/>
              </a:rPr>
              <a:t>Overall, uses of $3.1B is 2% above 2022 proposed budget.</a:t>
            </a:r>
          </a:p>
          <a:p>
            <a:pPr marL="168964" indent="-168964">
              <a:buFont typeface="Arial" panose="020B0604020202020204" pitchFamily="34" charset="0"/>
              <a:buChar char="•"/>
              <a:defRPr/>
            </a:pPr>
            <a:r>
              <a:rPr lang="en-US">
                <a:ea typeface="ＭＳ Ｐゴシック"/>
                <a:cs typeface="Calibri"/>
              </a:rPr>
              <a:t>We will recap each of these categories on the next few slides.</a:t>
            </a:r>
          </a:p>
          <a:p>
            <a:pPr marL="168964" indent="-168964">
              <a:buFont typeface="Arial" panose="020B0604020202020204" pitchFamily="34" charset="0"/>
              <a:buChar char="•"/>
              <a:defRPr/>
            </a:pPr>
            <a:endParaRPr lang="en-US" sz="900" u="sng">
              <a:highlight>
                <a:srgbClr val="C0C0C0"/>
              </a:highlight>
              <a:ea typeface="ＭＳ Ｐゴシック"/>
              <a:cs typeface="Calibri"/>
            </a:endParaRPr>
          </a:p>
          <a:p>
            <a:pPr marL="168964" indent="-168964" defTabSz="901120">
              <a:spcBef>
                <a:spcPts val="0"/>
              </a:spcBef>
              <a:buFont typeface="Arial" panose="020B0604020202020204" pitchFamily="34" charset="0"/>
              <a:buChar char="•"/>
            </a:pPr>
            <a:r>
              <a:rPr lang="en-US" sz="900">
                <a:highlight>
                  <a:srgbClr val="C0C0C0"/>
                </a:highlight>
                <a:ea typeface="ＭＳ Ｐゴシック"/>
                <a:cs typeface="Calibri"/>
              </a:rPr>
              <a:t>System expansion projects reduced by $55M, largely due reduction of $216.6M as Lynnwood Link and DRLE moved from their </a:t>
            </a:r>
            <a:r>
              <a:rPr lang="en-US" sz="900">
                <a:solidFill>
                  <a:srgbClr val="1F3051"/>
                </a:solidFill>
                <a:highlight>
                  <a:srgbClr val="C0C0C0"/>
                </a:highlight>
              </a:rPr>
              <a:t>peak year of construction cost (in 2022), with increases driven mainly by 3 projects </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$99.4M TDLE – Preparing for ROW activities and advancing design (OMFS) and continuing to advance DEIS (TDLE).</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$97.6M I-405 BRT – Anticipate baseline in Q2 2023. , Complete Final Design, initiating procurement of systems and vehicles and continuing ROW acquisition and construction.</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$50M WSBLE – Begin Ph3 PE and ROW activities.</a:t>
            </a:r>
          </a:p>
          <a:p>
            <a:pPr marL="171431" indent="-171431" defTabSz="450571">
              <a:spcBef>
                <a:spcPts val="0"/>
              </a:spcBef>
              <a:buFont typeface="Arial" panose="020B0604020202020204" pitchFamily="34" charset="0"/>
              <a:buChar char="•"/>
              <a:defRPr/>
            </a:pPr>
            <a:r>
              <a:rPr lang="en-US" sz="900">
                <a:highlight>
                  <a:srgbClr val="C0C0C0"/>
                </a:highlight>
                <a:ea typeface="ＭＳ Ｐゴシック"/>
                <a:cs typeface="Calibri"/>
              </a:rPr>
              <a:t>Non-System Expansion projects (NSEP) increased by $66M, with </a:t>
            </a:r>
            <a:r>
              <a:rPr lang="en-US" sz="900">
                <a:highlight>
                  <a:srgbClr val="C0C0C0"/>
                </a:highlight>
              </a:rPr>
              <a:t>$27M of new NSEP projects from new projects, and $48M increase change to existing projects off set by $(9)M going to transit modes.</a:t>
            </a:r>
          </a:p>
          <a:p>
            <a:pPr marL="622001" lvl="1" indent="-171431" defTabSz="457149">
              <a:spcBef>
                <a:spcPts val="0"/>
              </a:spcBef>
              <a:buFont typeface="Arial" panose="020B0604020202020204" pitchFamily="34" charset="0"/>
              <a:buChar char="•"/>
              <a:defRPr/>
            </a:pPr>
            <a:r>
              <a:rPr lang="en-US" sz="900">
                <a:highlight>
                  <a:srgbClr val="C0C0C0"/>
                </a:highlight>
                <a:ea typeface="ＭＳ Ｐゴシック"/>
                <a:cs typeface="Calibri"/>
              </a:rPr>
              <a:t>Enhancement projects increased by $18M from 2022 budget with $12M for the new Portfolio Services Office Programmatic Work to support all agency-wide projects with engineering and station standards efforts.</a:t>
            </a:r>
          </a:p>
          <a:p>
            <a:pPr marL="622001" lvl="1" indent="-171431" defTabSz="457149">
              <a:spcBef>
                <a:spcPts val="0"/>
              </a:spcBef>
              <a:buFont typeface="Arial" panose="020B0604020202020204" pitchFamily="34" charset="0"/>
              <a:buChar char="•"/>
              <a:defRPr/>
            </a:pPr>
            <a:r>
              <a:rPr lang="en-US" sz="900">
                <a:highlight>
                  <a:srgbClr val="C0C0C0"/>
                </a:highlight>
                <a:ea typeface="ＭＳ Ｐゴシック"/>
                <a:cs typeface="Calibri"/>
              </a:rPr>
              <a:t>State of good repair increased by $31M from 2022 budget. $6.5M comes from DSTT capital improvement activities, $4.2M for IT Tech infrastructure to upgrade servers at the data centers, and $3M for the vertical conveyance program to proceed with assessment and design of replacement elevators at Auburn, Kent and Everett stations.</a:t>
            </a:r>
          </a:p>
          <a:p>
            <a:pPr marL="622001" lvl="1" indent="-171431">
              <a:spcBef>
                <a:spcPts val="0"/>
              </a:spcBef>
              <a:buFont typeface="Arial" panose="020B0604020202020204" pitchFamily="34" charset="0"/>
              <a:buChar char="•"/>
            </a:pPr>
            <a:r>
              <a:rPr lang="en-US" sz="900">
                <a:highlight>
                  <a:srgbClr val="C0C0C0"/>
                </a:highlight>
                <a:ea typeface="ＭＳ Ｐゴシック"/>
                <a:cs typeface="Calibri"/>
              </a:rPr>
              <a:t>Administrative projects are increasing $26M from 2022 budget with $21.3M increase mainly due to the impact of inflation, staffing , $3.1M in IT program to continue to address agency’s needs for IT systems, and $1.7M for office decommissioning.</a:t>
            </a:r>
          </a:p>
          <a:p>
            <a:pPr marL="171431" indent="-171431">
              <a:spcBef>
                <a:spcPts val="0"/>
              </a:spcBef>
              <a:buFont typeface="Arial" panose="020B0604020202020204" pitchFamily="34" charset="0"/>
              <a:buChar char="•"/>
            </a:pPr>
            <a:r>
              <a:rPr lang="en-US" sz="900">
                <a:highlight>
                  <a:srgbClr val="C0C0C0"/>
                </a:highlight>
              </a:rPr>
              <a:t>The proposed transit operations budget has increase 15% from 2022 budget to $500M in the 2023 Proposed budget.</a:t>
            </a:r>
          </a:p>
          <a:p>
            <a:pPr marL="619535" lvl="1" indent="-168964">
              <a:spcBef>
                <a:spcPts val="0"/>
              </a:spcBef>
              <a:buFont typeface="Arial" panose="020B0604020202020204" pitchFamily="34" charset="0"/>
              <a:buChar char="•"/>
              <a:defRPr/>
            </a:pPr>
            <a:r>
              <a:rPr lang="en-US" sz="900" b="1">
                <a:highlight>
                  <a:srgbClr val="C0C0C0"/>
                </a:highlight>
                <a:ea typeface="ＭＳ Ｐゴシック"/>
                <a:cs typeface="Calibri"/>
              </a:rPr>
              <a:t>Link</a:t>
            </a:r>
            <a:r>
              <a:rPr lang="en-US" sz="900">
                <a:highlight>
                  <a:srgbClr val="C0C0C0"/>
                </a:highlight>
                <a:ea typeface="ＭＳ Ｐゴシック"/>
                <a:cs typeface="Calibri"/>
              </a:rPr>
              <a:t> increased $40M, mainly due to Purchased Transportation, security, spare parts, and insurance.</a:t>
            </a:r>
          </a:p>
          <a:p>
            <a:pPr marL="619535" lvl="1" indent="-168964">
              <a:spcBef>
                <a:spcPts val="0"/>
              </a:spcBef>
              <a:buFont typeface="Arial" panose="020B0604020202020204" pitchFamily="34" charset="0"/>
              <a:buChar char="•"/>
              <a:defRPr/>
            </a:pPr>
            <a:r>
              <a:rPr lang="en-US" sz="900" b="1">
                <a:highlight>
                  <a:srgbClr val="C0C0C0"/>
                </a:highlight>
                <a:ea typeface="ＭＳ Ｐゴシック"/>
                <a:cs typeface="Calibri"/>
              </a:rPr>
              <a:t>Sounder</a:t>
            </a:r>
            <a:r>
              <a:rPr lang="en-US" sz="900">
                <a:highlight>
                  <a:srgbClr val="C0C0C0"/>
                </a:highlight>
                <a:ea typeface="ＭＳ Ｐゴシック"/>
                <a:cs typeface="Calibri"/>
              </a:rPr>
              <a:t> increased $14M due to filling of vacancies expected in 2023, additional dollars for vehicles and facilities maintenance, and fuel costs.</a:t>
            </a:r>
          </a:p>
          <a:p>
            <a:pPr marL="619535" lvl="1" indent="-168964">
              <a:spcBef>
                <a:spcPts val="0"/>
              </a:spcBef>
              <a:buFont typeface="Arial" panose="020B0604020202020204" pitchFamily="34" charset="0"/>
              <a:buChar char="•"/>
              <a:defRPr/>
            </a:pPr>
            <a:r>
              <a:rPr lang="en-US" sz="900" b="1">
                <a:highlight>
                  <a:srgbClr val="C0C0C0"/>
                </a:highlight>
                <a:ea typeface="ＭＳ Ｐゴシック"/>
                <a:cs typeface="Calibri"/>
              </a:rPr>
              <a:t>Regional Express </a:t>
            </a:r>
            <a:r>
              <a:rPr lang="en-US" sz="900">
                <a:highlight>
                  <a:srgbClr val="C0C0C0"/>
                </a:highlight>
                <a:ea typeface="ＭＳ Ｐゴシック"/>
                <a:cs typeface="Calibri"/>
              </a:rPr>
              <a:t>increased $7M mainly due to Purchased transportation with an increase in partners rates and higher fuel costs.</a:t>
            </a:r>
          </a:p>
          <a:p>
            <a:pPr marL="619535" lvl="1" indent="-168964">
              <a:spcBef>
                <a:spcPts val="0"/>
              </a:spcBef>
              <a:buFont typeface="Arial" panose="020B0604020202020204" pitchFamily="34" charset="0"/>
              <a:buChar char="•"/>
              <a:defRPr/>
            </a:pPr>
            <a:r>
              <a:rPr lang="en-US" sz="900" b="1">
                <a:highlight>
                  <a:srgbClr val="C0C0C0"/>
                </a:highlight>
                <a:ea typeface="ＭＳ Ｐゴシック"/>
                <a:cs typeface="Calibri"/>
              </a:rPr>
              <a:t>Tacoma Link </a:t>
            </a:r>
            <a:r>
              <a:rPr lang="en-US" sz="900">
                <a:highlight>
                  <a:srgbClr val="C0C0C0"/>
                </a:highlight>
                <a:ea typeface="ＭＳ Ｐゴシック"/>
                <a:cs typeface="Calibri"/>
              </a:rPr>
              <a:t>increase of $6M is to account for revenue service of Hilltop Tacoma Link Extension in 2023.</a:t>
            </a:r>
            <a:endParaRPr lang="en-US"/>
          </a:p>
          <a:p>
            <a:endParaRPr lang="en-US" b="1"/>
          </a:p>
        </p:txBody>
      </p:sp>
      <p:sp>
        <p:nvSpPr>
          <p:cNvPr id="4" name="Slide Number Placeholder 3"/>
          <p:cNvSpPr>
            <a:spLocks noGrp="1"/>
          </p:cNvSpPr>
          <p:nvPr>
            <p:ph type="sldNum" sz="quarter" idx="10"/>
          </p:nvPr>
        </p:nvSpPr>
        <p:spPr/>
        <p:txBody>
          <a:bodyPr/>
          <a:lstStyle/>
          <a:p>
            <a:pPr defTabSz="901141">
              <a:defRPr/>
            </a:pPr>
            <a:fld id="{B83DB7FA-C357-BD44-B313-15295D394820}" type="slidenum">
              <a:rPr lang="en-US">
                <a:solidFill>
                  <a:prstClr val="black"/>
                </a:solidFill>
              </a:rPr>
              <a:pPr defTabSz="901141">
                <a:defRPr/>
              </a:pPr>
              <a:t>7</a:t>
            </a:fld>
            <a:endParaRPr lang="en-US">
              <a:solidFill>
                <a:prstClr val="black"/>
              </a:solidFill>
            </a:endParaRPr>
          </a:p>
        </p:txBody>
      </p:sp>
    </p:spTree>
    <p:extLst>
      <p:ext uri="{BB962C8B-B14F-4D97-AF65-F5344CB8AC3E}">
        <p14:creationId xmlns:p14="http://schemas.microsoft.com/office/powerpoint/2010/main" val="316528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0737" indent="-160737">
              <a:spcBef>
                <a:spcPts val="0"/>
              </a:spcBef>
              <a:buFont typeface="Arial" panose="020B0604020202020204" pitchFamily="34" charset="0"/>
              <a:buChar char="•"/>
              <a:defRPr/>
            </a:pPr>
            <a:r>
              <a:rPr lang="en-US" sz="900">
                <a:highlight>
                  <a:srgbClr val="C0C0C0"/>
                </a:highlight>
                <a:ea typeface="ＭＳ Ｐゴシック"/>
                <a:cs typeface="Calibri"/>
              </a:rPr>
              <a:t>Sales tax increase of 3% over 2022B. The growth anticipated in 2023 has slowed due to the recent high levels of inflation but is still up comparing on a Y/Y basis.</a:t>
            </a:r>
          </a:p>
          <a:p>
            <a:pPr marL="160737" indent="-160737">
              <a:spcBef>
                <a:spcPts val="0"/>
              </a:spcBef>
              <a:buFont typeface="Arial" panose="020B0604020202020204" pitchFamily="34" charset="0"/>
              <a:buChar char="•"/>
              <a:defRPr/>
            </a:pPr>
            <a:r>
              <a:rPr lang="en-US" sz="900">
                <a:highlight>
                  <a:srgbClr val="C0C0C0"/>
                </a:highlight>
                <a:ea typeface="ＭＳ Ｐゴシック"/>
                <a:cs typeface="Calibri"/>
              </a:rPr>
              <a:t>MVET collections are projected to decline 6% to 2022 budget, however, is up compared to the 22 forecast from a recent revision to account for supply chain impact in the vehicle market; </a:t>
            </a:r>
          </a:p>
          <a:p>
            <a:pPr marL="160737" indent="-160737" defTabSz="428632">
              <a:spcBef>
                <a:spcPts val="0"/>
              </a:spcBef>
              <a:buFont typeface="Arial" panose="020B0604020202020204" pitchFamily="34" charset="0"/>
              <a:buChar char="•"/>
              <a:defRPr/>
            </a:pPr>
            <a:r>
              <a:rPr lang="en-US" sz="900">
                <a:highlight>
                  <a:srgbClr val="C0C0C0"/>
                </a:highlight>
                <a:ea typeface="ＭＳ Ｐゴシック"/>
                <a:cs typeface="Calibri"/>
              </a:rPr>
              <a:t>Rental car tax projections are up slightly with an uptick in travel.</a:t>
            </a:r>
          </a:p>
          <a:p>
            <a:pPr marL="160737" indent="-160737">
              <a:spcBef>
                <a:spcPts val="0"/>
              </a:spcBef>
              <a:buFont typeface="Arial" panose="020B0604020202020204" pitchFamily="34" charset="0"/>
              <a:buChar char="•"/>
              <a:defRPr/>
            </a:pPr>
            <a:r>
              <a:rPr lang="en-US" sz="900">
                <a:highlight>
                  <a:srgbClr val="C0C0C0"/>
                </a:highlight>
                <a:ea typeface="ＭＳ Ｐゴシック"/>
                <a:cs typeface="Calibri"/>
              </a:rPr>
              <a:t>Property tax budget is based upon preliminary Assessed Value (AV) data and a 1% levy increase for 2023.</a:t>
            </a:r>
            <a:endParaRPr lang="en-US" sz="900" b="1">
              <a:highlight>
                <a:srgbClr val="C0C0C0"/>
              </a:highlight>
            </a:endParaRPr>
          </a:p>
          <a:p>
            <a:pPr>
              <a:spcBef>
                <a:spcPts val="0"/>
              </a:spcBef>
              <a:defRPr/>
            </a:pPr>
            <a:endParaRPr lang="en-US" sz="900" b="1">
              <a:ea typeface="ＭＳ Ｐゴシック"/>
              <a:cs typeface="Calibri"/>
            </a:endParaRPr>
          </a:p>
          <a:p>
            <a:pPr>
              <a:spcBef>
                <a:spcPts val="0"/>
              </a:spcBef>
              <a:defRPr/>
            </a:pPr>
            <a:r>
              <a:rPr lang="en-US" sz="900" b="1">
                <a:ea typeface="ＭＳ Ｐゴシック"/>
                <a:cs typeface="Calibri"/>
              </a:rPr>
              <a:t>2023B vs 2022F</a:t>
            </a:r>
          </a:p>
          <a:p>
            <a:pPr marL="160737" indent="-160737">
              <a:spcBef>
                <a:spcPts val="0"/>
              </a:spcBef>
              <a:buFont typeface="Arial" panose="020B0604020202020204" pitchFamily="34" charset="0"/>
              <a:buChar char="•"/>
              <a:defRPr/>
            </a:pPr>
            <a:r>
              <a:rPr lang="en-US" sz="900">
                <a:ea typeface="ＭＳ Ｐゴシック"/>
                <a:cs typeface="Calibri"/>
              </a:rPr>
              <a:t>Sales tax increase of 2% over 2022 forecast. YTD collections for 2022 through June have trended down on a Y/Y increase over 2021. The growth anticipated into 2023 has slowed due to the recent high levels of inflation but is still up on a Y/Y basis.</a:t>
            </a:r>
            <a:endParaRPr lang="en-US" sz="900"/>
          </a:p>
          <a:p>
            <a:pPr marL="160737" indent="-160737">
              <a:spcBef>
                <a:spcPts val="0"/>
              </a:spcBef>
              <a:buFont typeface="Arial" panose="020B0604020202020204" pitchFamily="34" charset="0"/>
              <a:buChar char="•"/>
              <a:defRPr/>
            </a:pPr>
            <a:r>
              <a:rPr lang="en-US" sz="900">
                <a:ea typeface="ＭＳ Ｐゴシック"/>
                <a:cs typeface="Calibri"/>
              </a:rPr>
              <a:t>MVET is up from a recently revised down forecast for 2022 as supply chains have impacted the vehicle market but are anticipated to improve in 2023.</a:t>
            </a:r>
          </a:p>
          <a:p>
            <a:pPr marL="160737" indent="-160737">
              <a:spcBef>
                <a:spcPts val="0"/>
              </a:spcBef>
              <a:buFont typeface="Arial" panose="020B0604020202020204" pitchFamily="34" charset="0"/>
              <a:buChar char="•"/>
              <a:defRPr/>
            </a:pPr>
            <a:r>
              <a:rPr lang="en-US" sz="900">
                <a:ea typeface="ＭＳ Ｐゴシック"/>
                <a:cs typeface="Calibri"/>
              </a:rPr>
              <a:t>Rental car tax projections are up slightly with an uptick in travel.</a:t>
            </a:r>
          </a:p>
          <a:p>
            <a:pPr marL="160737" indent="-160737">
              <a:spcBef>
                <a:spcPts val="0"/>
              </a:spcBef>
              <a:buFont typeface="Arial" panose="020B0604020202020204" pitchFamily="34" charset="0"/>
              <a:buChar char="•"/>
              <a:defRPr/>
            </a:pPr>
            <a:r>
              <a:rPr lang="en-US" sz="900">
                <a:ea typeface="ＭＳ Ｐゴシック"/>
                <a:cs typeface="Calibri"/>
              </a:rPr>
              <a:t>Property tax budget is based upon preliminary Assessed Value (AV) data and a 1% levy increase for 2023.</a:t>
            </a:r>
          </a:p>
          <a:p>
            <a:pPr>
              <a:spcBef>
                <a:spcPts val="0"/>
              </a:spcBef>
              <a:defRPr/>
            </a:pPr>
            <a:endParaRPr lang="en-US" sz="900" b="1">
              <a:ea typeface="ＭＳ Ｐゴシック"/>
              <a:cs typeface="Calibri"/>
            </a:endParaRPr>
          </a:p>
          <a:p>
            <a:pPr>
              <a:spcBef>
                <a:spcPts val="0"/>
              </a:spcBef>
              <a:defRPr/>
            </a:pPr>
            <a:r>
              <a:rPr lang="en-US" sz="900" b="1">
                <a:ea typeface="ＭＳ Ｐゴシック"/>
                <a:cs typeface="Calibri"/>
              </a:rPr>
              <a:t>2023B vs. 2022B</a:t>
            </a:r>
            <a:endParaRPr lang="en-US" sz="900">
              <a:ea typeface="ＭＳ Ｐゴシック"/>
              <a:cs typeface="Calibri"/>
            </a:endParaRPr>
          </a:p>
          <a:p>
            <a:pPr marL="267895" indent="-267895">
              <a:spcBef>
                <a:spcPts val="0"/>
              </a:spcBef>
              <a:buFont typeface="Arial,Sans-Serif"/>
              <a:buChar char="•"/>
              <a:defRPr/>
            </a:pPr>
            <a:r>
              <a:rPr lang="en-US" sz="900">
                <a:ea typeface="ＭＳ Ｐゴシック"/>
                <a:cs typeface="Calibri"/>
              </a:rPr>
              <a:t>$58M (3%) higher sales tax – Inflation is expected to continue into 2023. Inflation will cause higher prices leading to higher taxes, but could also temper growth if increased prices cause consumers to be more mindful of spending.</a:t>
            </a:r>
          </a:p>
          <a:p>
            <a:pPr marL="267895" indent="-267895">
              <a:spcBef>
                <a:spcPts val="0"/>
              </a:spcBef>
              <a:buFont typeface="Arial,Sans-Serif"/>
              <a:buChar char="•"/>
              <a:defRPr/>
            </a:pPr>
            <a:r>
              <a:rPr lang="en-US" sz="900">
                <a:ea typeface="ＭＳ Ｐゴシック"/>
                <a:cs typeface="Calibri"/>
              </a:rPr>
              <a:t>$23M (6%) lower MVET – Decrease in expected number of vehicle registrations.</a:t>
            </a:r>
          </a:p>
          <a:p>
            <a:pPr marL="267895" indent="-267895">
              <a:spcBef>
                <a:spcPts val="0"/>
              </a:spcBef>
              <a:buFont typeface="Arial,Sans-Serif"/>
              <a:buChar char="•"/>
              <a:defRPr/>
            </a:pPr>
            <a:r>
              <a:rPr lang="en-US" sz="900">
                <a:ea typeface="ＭＳ Ｐゴシック"/>
                <a:cs typeface="Calibri"/>
              </a:rPr>
              <a:t>$0.9M (31%) higher rental car – Increase in travel</a:t>
            </a:r>
          </a:p>
          <a:p>
            <a:pPr marL="267895" indent="-267895">
              <a:spcBef>
                <a:spcPts val="0"/>
              </a:spcBef>
              <a:buFont typeface="Arial,Sans-Serif"/>
              <a:buChar char="•"/>
              <a:defRPr/>
            </a:pPr>
            <a:r>
              <a:rPr lang="en-US" sz="900">
                <a:ea typeface="ＭＳ Ｐゴシック"/>
                <a:cs typeface="Calibri"/>
              </a:rPr>
              <a:t>$7M (4%) higher property tax – Based upon preliminary Assessed Value (AV) data and a 1% levy increase for 2023.</a:t>
            </a:r>
          </a:p>
          <a:p>
            <a:pPr>
              <a:spcBef>
                <a:spcPts val="0"/>
              </a:spcBef>
              <a:defRPr/>
            </a:pPr>
            <a:endParaRPr lang="en-US" sz="900" b="1">
              <a:ea typeface="ＭＳ Ｐゴシック"/>
              <a:cs typeface="Calibri"/>
            </a:endParaRPr>
          </a:p>
          <a:p>
            <a:pPr>
              <a:spcBef>
                <a:spcPts val="0"/>
              </a:spcBef>
              <a:defRPr/>
            </a:pPr>
            <a:r>
              <a:rPr lang="en-US" sz="900" b="1">
                <a:ea typeface="ＭＳ Ｐゴシック"/>
                <a:cs typeface="Calibri"/>
              </a:rPr>
              <a:t>Projected Unrestricted Cash Balance as of 1/1/2023: $2,096,864,000</a:t>
            </a:r>
          </a:p>
          <a:p>
            <a:pPr defTabSz="428632">
              <a:spcBef>
                <a:spcPts val="0"/>
              </a:spcBef>
              <a:defRPr/>
            </a:pPr>
            <a:endParaRPr lang="en-US" sz="900" b="1" i="1">
              <a:solidFill>
                <a:srgbClr val="EF7622"/>
              </a:solidFill>
            </a:endParaRPr>
          </a:p>
          <a:p>
            <a:pPr>
              <a:spcBef>
                <a:spcPts val="0"/>
              </a:spcBef>
            </a:pPr>
            <a:r>
              <a:rPr lang="en-US" sz="900" b="1">
                <a:ea typeface="ＭＳ Ｐゴシック"/>
                <a:cs typeface="Calibri"/>
              </a:rPr>
              <a:t>2022 YTD Tax performance over 2021 YTD Actuals (thru Aug):</a:t>
            </a:r>
          </a:p>
          <a:p>
            <a:pPr>
              <a:spcBef>
                <a:spcPts val="0"/>
              </a:spcBef>
            </a:pPr>
            <a:r>
              <a:rPr lang="en-US" sz="900">
                <a:solidFill>
                  <a:srgbClr val="EF7622"/>
                </a:solidFill>
                <a:ea typeface="ＭＳ Ｐゴシック"/>
                <a:cs typeface="Calibri"/>
              </a:rPr>
              <a:t>Sales tax up 8%</a:t>
            </a:r>
          </a:p>
          <a:p>
            <a:pPr>
              <a:spcBef>
                <a:spcPts val="0"/>
              </a:spcBef>
            </a:pPr>
            <a:r>
              <a:rPr lang="en-US" sz="900">
                <a:solidFill>
                  <a:srgbClr val="EF7622"/>
                </a:solidFill>
                <a:ea typeface="ＭＳ Ｐゴシック"/>
                <a:cs typeface="Calibri"/>
              </a:rPr>
              <a:t>MVET down 5% - Also contains the error. The actual results are closer to a 1%-2% YOY decline from 2021</a:t>
            </a:r>
            <a:endParaRPr lang="en-US" sz="900">
              <a:solidFill>
                <a:srgbClr val="EF7622"/>
              </a:solidFill>
              <a:cs typeface="Calibri"/>
            </a:endParaRPr>
          </a:p>
          <a:p>
            <a:pPr>
              <a:spcBef>
                <a:spcPts val="0"/>
              </a:spcBef>
            </a:pPr>
            <a:r>
              <a:rPr lang="en-US" sz="900">
                <a:solidFill>
                  <a:srgbClr val="EF7622"/>
                </a:solidFill>
                <a:ea typeface="ＭＳ Ｐゴシック"/>
                <a:cs typeface="Calibri"/>
              </a:rPr>
              <a:t>RCT up 34% </a:t>
            </a:r>
            <a:endParaRPr lang="en-US" sz="900">
              <a:solidFill>
                <a:srgbClr val="EF7622"/>
              </a:solidFill>
              <a:cs typeface="Calibri"/>
            </a:endParaRPr>
          </a:p>
          <a:p>
            <a:pPr>
              <a:spcBef>
                <a:spcPts val="0"/>
              </a:spcBef>
            </a:pPr>
            <a:r>
              <a:rPr lang="en-US" sz="900">
                <a:solidFill>
                  <a:srgbClr val="EF7622"/>
                </a:solidFill>
                <a:ea typeface="ＭＳ Ｐゴシック"/>
                <a:cs typeface="Calibri"/>
              </a:rPr>
              <a:t>Property tax up 4%</a:t>
            </a:r>
          </a:p>
          <a:p>
            <a:pPr>
              <a:spcBef>
                <a:spcPts val="0"/>
              </a:spcBef>
            </a:pPr>
            <a:endParaRPr lang="en-US" sz="900">
              <a:solidFill>
                <a:srgbClr val="EF7622"/>
              </a:solidFill>
              <a:ea typeface="ＭＳ Ｐゴシック"/>
              <a:cs typeface="Calibri"/>
            </a:endParaRPr>
          </a:p>
          <a:p>
            <a:pPr defTabSz="428632">
              <a:defRPr/>
            </a:pPr>
            <a:endParaRPr lang="en-US" sz="1100" b="1" i="1">
              <a:solidFill>
                <a:srgbClr val="EF7622"/>
              </a:solidFill>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8</a:t>
            </a:fld>
            <a:endParaRPr lang="en-US"/>
          </a:p>
        </p:txBody>
      </p:sp>
    </p:spTree>
    <p:extLst>
      <p:ext uri="{BB962C8B-B14F-4D97-AF65-F5344CB8AC3E}">
        <p14:creationId xmlns:p14="http://schemas.microsoft.com/office/powerpoint/2010/main" val="2133268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0737" indent="-160737" defTabSz="428632">
              <a:spcBef>
                <a:spcPts val="0"/>
              </a:spcBef>
              <a:buFont typeface="Arial" panose="020B0604020202020204" pitchFamily="34" charset="0"/>
              <a:buChar char="•"/>
              <a:defRPr/>
            </a:pPr>
            <a:r>
              <a:rPr lang="en-US" sz="900">
                <a:highlight>
                  <a:srgbClr val="C0C0C0"/>
                </a:highlight>
                <a:ea typeface="ＭＳ Ｐゴシック"/>
                <a:cs typeface="Calibri"/>
              </a:rPr>
              <a:t>Federal grants are projected to be lower mainly due to ARP funding in 2022 not in 2023 ($230M) in addition to LLE extension’s funding accelerated into 2022 ($74M).</a:t>
            </a:r>
          </a:p>
          <a:p>
            <a:pPr marL="160737" indent="-160737" defTabSz="428632">
              <a:spcBef>
                <a:spcPts val="0"/>
              </a:spcBef>
              <a:buFont typeface="Arial" panose="020B0604020202020204" pitchFamily="34" charset="0"/>
              <a:buChar char="•"/>
              <a:defRPr/>
            </a:pPr>
            <a:r>
              <a:rPr lang="en-US" sz="900">
                <a:highlight>
                  <a:srgbClr val="C0C0C0"/>
                </a:highlight>
                <a:ea typeface="ＭＳ Ｐゴシック"/>
                <a:cs typeface="Calibri"/>
              </a:rPr>
              <a:t>Fare projections have increased due to a higher level of anticipated ridership.</a:t>
            </a:r>
          </a:p>
          <a:p>
            <a:pPr marL="160737" indent="-160737">
              <a:spcBef>
                <a:spcPts val="0"/>
              </a:spcBef>
              <a:buFont typeface="Arial" panose="020B0604020202020204" pitchFamily="34" charset="0"/>
              <a:buChar char="•"/>
              <a:defRPr/>
            </a:pPr>
            <a:r>
              <a:rPr lang="en-US" sz="900">
                <a:highlight>
                  <a:srgbClr val="C0C0C0"/>
                </a:highlight>
                <a:ea typeface="ＭＳ Ｐゴシック"/>
                <a:cs typeface="Calibri"/>
              </a:rPr>
              <a:t>Investment income is projected to increase ($27M) with higher interest rates projected offset by no Federal Build America bonds (BABS) subsidy budgeted for in 2023 due to uncertainty in the legislature regarding future funding ($6M).</a:t>
            </a:r>
          </a:p>
          <a:p>
            <a:pPr marL="160737" indent="-160737" defTabSz="428632">
              <a:spcBef>
                <a:spcPts val="0"/>
              </a:spcBef>
              <a:buFont typeface="Arial" panose="020B0604020202020204" pitchFamily="34" charset="0"/>
              <a:buChar char="•"/>
            </a:pPr>
            <a:r>
              <a:rPr lang="en-US" sz="900">
                <a:highlight>
                  <a:srgbClr val="C0C0C0"/>
                </a:highlight>
                <a:ea typeface="ＭＳ Ｐゴシック"/>
                <a:cs typeface="Calibri"/>
              </a:rPr>
              <a:t>No TIFIA draws assumed in 2023; we expect to utilize existing cash from recent draws in 2022 that will be carried forward into 2023 as timing of project spending has shifted from original 2022 budget. We manage our cash in alignment with our Asset and Liability Management Policy. (TIFIA stands for transportation infrastructure finance and innovation act)</a:t>
            </a:r>
          </a:p>
          <a:p>
            <a:pPr>
              <a:spcBef>
                <a:spcPts val="0"/>
              </a:spcBef>
            </a:pPr>
            <a:endParaRPr lang="en-US" sz="900" b="1">
              <a:ea typeface="ＭＳ Ｐゴシック"/>
              <a:cs typeface="Calibri"/>
            </a:endParaRPr>
          </a:p>
          <a:p>
            <a:pPr>
              <a:spcBef>
                <a:spcPts val="0"/>
              </a:spcBef>
            </a:pPr>
            <a:r>
              <a:rPr lang="en-US" sz="900" b="1">
                <a:ea typeface="ＭＳ Ｐゴシック"/>
                <a:cs typeface="Calibri"/>
              </a:rPr>
              <a:t>2023B vs. 2022F</a:t>
            </a:r>
          </a:p>
          <a:p>
            <a:pPr marL="160737" indent="-160737">
              <a:spcBef>
                <a:spcPts val="0"/>
              </a:spcBef>
              <a:buFont typeface="Arial" panose="020B0604020202020204" pitchFamily="34" charset="0"/>
              <a:buChar char="•"/>
            </a:pPr>
            <a:r>
              <a:rPr lang="en-US" sz="900">
                <a:ea typeface="ＭＳ Ｐゴシック"/>
                <a:cs typeface="Calibri"/>
              </a:rPr>
              <a:t>Federal grants are projected to be lower mainly due to ARP funding in 2022 not in 2023 ($230M) and LLE extension funding accelerated into 2022 ($74M).</a:t>
            </a:r>
            <a:endParaRPr lang="en-US" sz="900"/>
          </a:p>
          <a:p>
            <a:pPr marL="160737" indent="-160737">
              <a:spcBef>
                <a:spcPts val="0"/>
              </a:spcBef>
              <a:buFont typeface="Arial" panose="020B0604020202020204" pitchFamily="34" charset="0"/>
              <a:buChar char="•"/>
            </a:pPr>
            <a:r>
              <a:rPr lang="en-US" sz="900">
                <a:ea typeface="ＭＳ Ｐゴシック"/>
                <a:cs typeface="Calibri"/>
              </a:rPr>
              <a:t>Fare projections have increased due to a higher level of anticipated ridership.</a:t>
            </a:r>
          </a:p>
          <a:p>
            <a:pPr marL="160737" indent="-160737">
              <a:spcBef>
                <a:spcPts val="0"/>
              </a:spcBef>
              <a:buFont typeface="Arial" panose="020B0604020202020204" pitchFamily="34" charset="0"/>
              <a:buChar char="•"/>
              <a:defRPr/>
            </a:pPr>
            <a:r>
              <a:rPr lang="en-US" sz="900">
                <a:ea typeface="ＭＳ Ｐゴシック"/>
                <a:cs typeface="Calibri"/>
              </a:rPr>
              <a:t>2022 Investment income contains negative FMV adjustments that are not a part of the budgeting process.</a:t>
            </a:r>
          </a:p>
          <a:p>
            <a:pPr marL="160737" indent="-160737" defTabSz="428632">
              <a:spcBef>
                <a:spcPts val="0"/>
              </a:spcBef>
              <a:buFont typeface="Arial" panose="020B0604020202020204" pitchFamily="34" charset="0"/>
              <a:buChar char="•"/>
              <a:defRPr/>
            </a:pPr>
            <a:r>
              <a:rPr lang="en-US" sz="900">
                <a:ea typeface="ＭＳ Ｐゴシック"/>
                <a:cs typeface="Calibri"/>
              </a:rPr>
              <a:t>ORCA reimbursement is projected to be higher with a full year of reimbursement in 2023 </a:t>
            </a:r>
            <a:r>
              <a:rPr lang="en-US" sz="900">
                <a:solidFill>
                  <a:srgbClr val="000000"/>
                </a:solidFill>
                <a:latin typeface="Calibri"/>
                <a:ea typeface="ＭＳ Ｐゴシック"/>
                <a:cs typeface="Calibri"/>
              </a:rPr>
              <a:t>($7.6M) </a:t>
            </a:r>
            <a:r>
              <a:rPr lang="en-US" sz="900">
                <a:ea typeface="ＭＳ Ｐゴシック"/>
                <a:cs typeface="Calibri"/>
              </a:rPr>
              <a:t>and higher investment income offset by no Federal BABS subsidy budgeted for 2023 due to uncertainty in the legislature regarding future funding ($6M).</a:t>
            </a:r>
          </a:p>
          <a:p>
            <a:pPr marL="160737" indent="-160737">
              <a:spcBef>
                <a:spcPts val="0"/>
              </a:spcBef>
              <a:buFont typeface="Arial" panose="020B0604020202020204" pitchFamily="34" charset="0"/>
              <a:buChar char="•"/>
            </a:pPr>
            <a:r>
              <a:rPr lang="en-US" sz="900">
                <a:ea typeface="ＭＳ Ｐゴシック"/>
                <a:cs typeface="Calibri"/>
              </a:rPr>
              <a:t>No TIFIA draws assumed in 2023, we expect to utilize existing cash from recent draws in 2022.</a:t>
            </a:r>
          </a:p>
          <a:p>
            <a:pPr>
              <a:spcBef>
                <a:spcPts val="0"/>
              </a:spcBef>
            </a:pPr>
            <a:endParaRPr lang="en-US" sz="900">
              <a:cs typeface="Calibri"/>
            </a:endParaRPr>
          </a:p>
          <a:p>
            <a:pPr>
              <a:spcBef>
                <a:spcPts val="0"/>
              </a:spcBef>
            </a:pPr>
            <a:r>
              <a:rPr lang="en-US" sz="900" b="1">
                <a:ea typeface="ＭＳ Ｐゴシック"/>
                <a:cs typeface="Calibri"/>
              </a:rPr>
              <a:t>2023B vs. 2022B</a:t>
            </a:r>
            <a:endParaRPr lang="en-US" sz="900">
              <a:ea typeface="ＭＳ Ｐゴシック"/>
              <a:cs typeface="Calibri"/>
            </a:endParaRPr>
          </a:p>
          <a:p>
            <a:pPr marL="267895" indent="-267895">
              <a:spcBef>
                <a:spcPts val="0"/>
              </a:spcBef>
              <a:buFont typeface="Arial,Sans-Serif"/>
              <a:buChar char="•"/>
            </a:pPr>
            <a:r>
              <a:rPr lang="en-US" sz="900">
                <a:ea typeface="ＭＳ Ｐゴシック"/>
                <a:cs typeface="Calibri"/>
              </a:rPr>
              <a:t>$216M (43%) lower Federal Grants – No ARP funding in 2023</a:t>
            </a:r>
          </a:p>
          <a:p>
            <a:pPr marL="267895" indent="-267895">
              <a:spcBef>
                <a:spcPts val="0"/>
              </a:spcBef>
              <a:buFont typeface="Arial,Sans-Serif"/>
              <a:buChar char="•"/>
            </a:pPr>
            <a:r>
              <a:rPr lang="en-US" sz="900">
                <a:ea typeface="ＭＳ Ｐゴシック"/>
                <a:cs typeface="Calibri"/>
              </a:rPr>
              <a:t>$16M (43%) higher passenger fares – Increased ridership expected, particularly on Link. Also, 2022 budget used a conservative ridership forecast</a:t>
            </a:r>
          </a:p>
          <a:p>
            <a:pPr marL="267895" indent="-267895">
              <a:spcBef>
                <a:spcPts val="0"/>
              </a:spcBef>
              <a:buFont typeface="Arial,Sans-Serif"/>
              <a:buChar char="•"/>
            </a:pPr>
            <a:r>
              <a:rPr lang="en-US" sz="900">
                <a:ea typeface="ＭＳ Ｐゴシック"/>
                <a:cs typeface="Calibri"/>
              </a:rPr>
              <a:t>$27M (211%) higher investment income – Higher interest rates will lead to increased investment income</a:t>
            </a:r>
          </a:p>
          <a:p>
            <a:pPr marL="267895" indent="-267895">
              <a:spcBef>
                <a:spcPts val="0"/>
              </a:spcBef>
              <a:buFont typeface="Arial,Sans-Serif"/>
              <a:buChar char="•"/>
            </a:pPr>
            <a:r>
              <a:rPr lang="en-US" sz="900">
                <a:ea typeface="ＭＳ Ｐゴシック"/>
                <a:cs typeface="Calibri"/>
              </a:rPr>
              <a:t>$6M (37%) lower Misc. - No budgeted Build America Bond Subsidy (BABS) due to uncertainty of future funding.</a:t>
            </a:r>
          </a:p>
          <a:p>
            <a:pPr marL="267895" indent="-267895">
              <a:spcBef>
                <a:spcPts val="0"/>
              </a:spcBef>
              <a:buFont typeface="Arial,Sans-Serif"/>
              <a:buChar char="•"/>
            </a:pPr>
            <a:r>
              <a:rPr lang="en-US" sz="900">
                <a:ea typeface="ＭＳ Ｐゴシック"/>
                <a:cs typeface="Calibri"/>
              </a:rPr>
              <a:t>$615M (100%) lower TIFIA – No TIFIA draws are expected in 2023</a:t>
            </a:r>
          </a:p>
          <a:p>
            <a:pPr>
              <a:spcBef>
                <a:spcPts val="0"/>
              </a:spcBef>
            </a:pPr>
            <a:endParaRPr lang="en-US" sz="900">
              <a:ea typeface="ＭＳ Ｐゴシック"/>
              <a:cs typeface="Calibri"/>
            </a:endParaRPr>
          </a:p>
          <a:p>
            <a:pPr>
              <a:spcBef>
                <a:spcPts val="0"/>
              </a:spcBef>
            </a:pPr>
            <a:r>
              <a:rPr lang="en-US" sz="900">
                <a:ea typeface="ＭＳ Ｐゴシック"/>
                <a:cs typeface="Calibri"/>
              </a:rPr>
              <a:t>ARP – American Rescue Plan</a:t>
            </a:r>
            <a:endParaRPr lang="en-US" sz="900"/>
          </a:p>
          <a:p>
            <a:pPr>
              <a:spcBef>
                <a:spcPts val="0"/>
              </a:spcBef>
            </a:pPr>
            <a:r>
              <a:rPr lang="en-US" sz="900">
                <a:ea typeface="ＭＳ Ｐゴシック"/>
                <a:cs typeface="Calibri"/>
              </a:rPr>
              <a:t>FFGA – Fully Funded Grant Agreement</a:t>
            </a:r>
            <a:endParaRPr lang="en-US" sz="900">
              <a:cs typeface="Calibri"/>
            </a:endParaRPr>
          </a:p>
          <a:p>
            <a:pPr>
              <a:spcBef>
                <a:spcPts val="0"/>
              </a:spcBef>
            </a:pPr>
            <a:endParaRPr lang="en-US" sz="900">
              <a:cs typeface="Calibri"/>
            </a:endParaRPr>
          </a:p>
          <a:p>
            <a:pPr>
              <a:spcBef>
                <a:spcPts val="0"/>
              </a:spcBef>
            </a:pPr>
            <a:r>
              <a:rPr lang="en-US" sz="900" b="1">
                <a:ea typeface="ＭＳ Ｐゴシック"/>
                <a:cs typeface="Calibri"/>
              </a:rPr>
              <a:t>2022 federal grants forecast:</a:t>
            </a:r>
            <a:endParaRPr lang="en-US" sz="900">
              <a:ea typeface="ＭＳ Ｐゴシック"/>
              <a:cs typeface="Calibri"/>
            </a:endParaRPr>
          </a:p>
          <a:p>
            <a:pPr>
              <a:spcBef>
                <a:spcPts val="0"/>
              </a:spcBef>
            </a:pPr>
            <a:r>
              <a:rPr lang="en-US" sz="900">
                <a:ea typeface="ＭＳ Ｐゴシック"/>
                <a:cs typeface="Calibri"/>
              </a:rPr>
              <a:t>2022 Year-end forecast of $612M, including:</a:t>
            </a:r>
          </a:p>
          <a:p>
            <a:pPr>
              <a:spcBef>
                <a:spcPts val="0"/>
              </a:spcBef>
            </a:pPr>
            <a:r>
              <a:rPr lang="en-US" sz="900">
                <a:ea typeface="ＭＳ Ｐゴシック"/>
                <a:cs typeface="Calibri"/>
              </a:rPr>
              <a:t>$230M - Operations funding thru ARP – ($205 budgeted + $25M originally budgeted for 2021)</a:t>
            </a:r>
          </a:p>
          <a:p>
            <a:pPr>
              <a:spcBef>
                <a:spcPts val="0"/>
              </a:spcBef>
            </a:pPr>
            <a:r>
              <a:rPr lang="en-US" sz="900">
                <a:ea typeface="ＭＳ Ｐゴシック"/>
                <a:cs typeface="Calibri"/>
              </a:rPr>
              <a:t>$123M - FWLE FFGA funding</a:t>
            </a:r>
          </a:p>
          <a:p>
            <a:pPr>
              <a:spcBef>
                <a:spcPts val="0"/>
              </a:spcBef>
            </a:pPr>
            <a:r>
              <a:rPr lang="en-US" sz="900">
                <a:ea typeface="ＭＳ Ｐゴシック"/>
                <a:cs typeface="Calibri"/>
              </a:rPr>
              <a:t>$174M - LLE New Starts funding ($100M budget + $74M accelerated)</a:t>
            </a:r>
          </a:p>
          <a:p>
            <a:pPr>
              <a:spcBef>
                <a:spcPts val="0"/>
              </a:spcBef>
            </a:pPr>
            <a:r>
              <a:rPr lang="en-US" sz="900">
                <a:ea typeface="ＭＳ Ｐゴシック"/>
                <a:cs typeface="Calibri"/>
              </a:rPr>
              <a:t>$25M - Downtown Redmond formula funding</a:t>
            </a:r>
          </a:p>
          <a:p>
            <a:pPr>
              <a:spcBef>
                <a:spcPts val="0"/>
              </a:spcBef>
            </a:pPr>
            <a:r>
              <a:rPr lang="en-US" sz="900">
                <a:ea typeface="ＭＳ Ｐゴシック"/>
                <a:cs typeface="Calibri"/>
              </a:rPr>
              <a:t>$40M - Preventative maintenance</a:t>
            </a:r>
          </a:p>
          <a:p>
            <a:pPr>
              <a:spcBef>
                <a:spcPts val="0"/>
              </a:spcBef>
            </a:pPr>
            <a:r>
              <a:rPr lang="en-US" sz="900" u="sng">
                <a:ea typeface="ＭＳ Ｐゴシック"/>
                <a:cs typeface="Calibri"/>
              </a:rPr>
              <a:t>$20M - Other small grants</a:t>
            </a:r>
            <a:endParaRPr lang="en-US" sz="900">
              <a:ea typeface="ＭＳ Ｐゴシック"/>
              <a:cs typeface="Calibri"/>
            </a:endParaRPr>
          </a:p>
          <a:p>
            <a:pPr>
              <a:spcBef>
                <a:spcPts val="0"/>
              </a:spcBef>
            </a:pPr>
            <a:r>
              <a:rPr lang="en-US" sz="900">
                <a:ea typeface="ＭＳ Ｐゴシック"/>
                <a:cs typeface="Calibri"/>
              </a:rPr>
              <a:t>$612M Total</a:t>
            </a:r>
          </a:p>
          <a:p>
            <a:pPr>
              <a:spcBef>
                <a:spcPts val="0"/>
              </a:spcBef>
            </a:pPr>
            <a:endParaRPr lang="en-US" sz="900">
              <a:ea typeface="ＭＳ Ｐゴシック"/>
              <a:cs typeface="Calibri"/>
            </a:endParaRPr>
          </a:p>
          <a:p>
            <a:pPr>
              <a:spcBef>
                <a:spcPts val="0"/>
              </a:spcBef>
            </a:pPr>
            <a:r>
              <a:rPr lang="en-US" sz="900" b="1">
                <a:ea typeface="ＭＳ Ｐゴシック"/>
                <a:cs typeface="Calibri"/>
              </a:rPr>
              <a:t>Federal Grants 2023 vs. 2022</a:t>
            </a:r>
          </a:p>
          <a:p>
            <a:pPr>
              <a:spcBef>
                <a:spcPts val="0"/>
              </a:spcBef>
            </a:pPr>
            <a:r>
              <a:rPr lang="en-US" sz="900">
                <a:ea typeface="ＭＳ Ｐゴシック"/>
                <a:cs typeface="Calibri"/>
              </a:rPr>
              <a:t>Federal grants will be $330M lower in 2023 primarily due to the following funds from 2022 not being available in 2023:</a:t>
            </a:r>
          </a:p>
          <a:p>
            <a:pPr>
              <a:spcBef>
                <a:spcPts val="0"/>
              </a:spcBef>
            </a:pPr>
            <a:r>
              <a:rPr lang="en-US" sz="900">
                <a:ea typeface="ＭＳ Ｐゴシック"/>
                <a:cs typeface="Calibri"/>
              </a:rPr>
              <a:t>$230M - 2022 ARP OPS (won't receive in 2023)</a:t>
            </a:r>
          </a:p>
          <a:p>
            <a:pPr>
              <a:spcBef>
                <a:spcPts val="0"/>
              </a:spcBef>
            </a:pPr>
            <a:r>
              <a:rPr lang="en-US" sz="900">
                <a:ea typeface="ＭＳ Ｐゴシック"/>
                <a:cs typeface="Calibri"/>
              </a:rPr>
              <a:t>$74M - 2022 LLE FFGA - This $74M was accelerated into 2022. There is still $100M budgeted in 2023, but it will be $74M less than 2022.</a:t>
            </a:r>
            <a:endParaRPr lang="en-US" sz="900"/>
          </a:p>
          <a:p>
            <a:pPr>
              <a:spcBef>
                <a:spcPts val="0"/>
              </a:spcBef>
            </a:pPr>
            <a:r>
              <a:rPr lang="en-US" sz="900">
                <a:ea typeface="ＭＳ Ｐゴシック"/>
                <a:cs typeface="Calibri"/>
              </a:rPr>
              <a:t>$19M - 2022 Formula funds</a:t>
            </a:r>
            <a:endParaRPr lang="en-US" sz="900"/>
          </a:p>
          <a:p>
            <a:pPr>
              <a:spcBef>
                <a:spcPts val="0"/>
              </a:spcBef>
            </a:pPr>
            <a:r>
              <a:rPr lang="en-US" sz="900" u="sng">
                <a:ea typeface="ＭＳ Ｐゴシック"/>
                <a:cs typeface="Calibri"/>
              </a:rPr>
              <a:t>$9M - 2022</a:t>
            </a:r>
            <a:r>
              <a:rPr lang="en-US" sz="900">
                <a:ea typeface="ＭＳ Ｐゴシック"/>
                <a:cs typeface="Calibri"/>
              </a:rPr>
              <a:t> Tacoma Link Small Starts</a:t>
            </a:r>
            <a:endParaRPr lang="en-US" sz="900">
              <a:cs typeface="Calibri"/>
            </a:endParaRPr>
          </a:p>
          <a:p>
            <a:pPr>
              <a:spcBef>
                <a:spcPts val="0"/>
              </a:spcBef>
              <a:defRPr/>
            </a:pPr>
            <a:r>
              <a:rPr lang="en-US" sz="900">
                <a:ea typeface="ＭＳ Ｐゴシック"/>
                <a:cs typeface="Calibri"/>
              </a:rPr>
              <a:t>$330M Total</a:t>
            </a:r>
            <a:endParaRPr lang="en-US" sz="900">
              <a:cs typeface="Calibri"/>
            </a:endParaRPr>
          </a:p>
          <a:p>
            <a:pPr>
              <a:spcBef>
                <a:spcPts val="0"/>
              </a:spcBef>
              <a:defRPr/>
            </a:pPr>
            <a:endParaRPr lang="en-US" sz="900">
              <a:cs typeface="Calibri"/>
            </a:endParaRPr>
          </a:p>
          <a:p>
            <a:pPr defTabSz="428632">
              <a:spcBef>
                <a:spcPts val="0"/>
              </a:spcBef>
              <a:defRPr/>
            </a:pPr>
            <a:r>
              <a:rPr lang="en-US" sz="900" b="1">
                <a:ea typeface="ＭＳ Ｐゴシック"/>
                <a:cs typeface="Calibri"/>
              </a:rPr>
              <a:t>2023 federal grants budget:</a:t>
            </a:r>
          </a:p>
          <a:p>
            <a:pPr>
              <a:spcBef>
                <a:spcPts val="0"/>
              </a:spcBef>
              <a:defRPr/>
            </a:pPr>
            <a:r>
              <a:rPr lang="en-US" sz="900">
                <a:ea typeface="ＭＳ Ｐゴシック"/>
                <a:cs typeface="Calibri"/>
              </a:rPr>
              <a:t>$114M - Federal Way Link Extension</a:t>
            </a:r>
            <a:endParaRPr lang="en-US" sz="900">
              <a:cs typeface="Calibri"/>
            </a:endParaRPr>
          </a:p>
          <a:p>
            <a:pPr>
              <a:spcBef>
                <a:spcPts val="0"/>
              </a:spcBef>
              <a:defRPr/>
            </a:pPr>
            <a:r>
              <a:rPr lang="en-US" sz="900">
                <a:ea typeface="ＭＳ Ｐゴシック"/>
                <a:cs typeface="Calibri"/>
              </a:rPr>
              <a:t>$100M - Lynnwood Link Extension</a:t>
            </a:r>
          </a:p>
          <a:p>
            <a:pPr>
              <a:spcBef>
                <a:spcPts val="0"/>
              </a:spcBef>
              <a:defRPr/>
            </a:pPr>
            <a:r>
              <a:rPr lang="en-US" sz="900">
                <a:ea typeface="ＭＳ Ｐゴシック"/>
                <a:cs typeface="Calibri"/>
              </a:rPr>
              <a:t>$25M - Downtown Redmond Link Extension</a:t>
            </a:r>
          </a:p>
          <a:p>
            <a:pPr>
              <a:spcBef>
                <a:spcPts val="0"/>
              </a:spcBef>
              <a:defRPr/>
            </a:pPr>
            <a:r>
              <a:rPr lang="en-US" sz="900">
                <a:ea typeface="ＭＳ Ｐゴシック"/>
                <a:cs typeface="Calibri"/>
              </a:rPr>
              <a:t>$27M - Light rail and bus preventative maintenance operating grants</a:t>
            </a:r>
            <a:endParaRPr lang="en-US" sz="900">
              <a:cs typeface="Calibri"/>
            </a:endParaRPr>
          </a:p>
          <a:p>
            <a:pPr>
              <a:spcBef>
                <a:spcPts val="0"/>
              </a:spcBef>
              <a:defRPr/>
            </a:pPr>
            <a:r>
              <a:rPr lang="en-US" sz="900">
                <a:ea typeface="ＭＳ Ｐゴシック"/>
                <a:cs typeface="Calibri"/>
              </a:rPr>
              <a:t>$4M - Next Gen ORCA and LIFT</a:t>
            </a:r>
          </a:p>
          <a:p>
            <a:pPr>
              <a:spcBef>
                <a:spcPts val="0"/>
              </a:spcBef>
              <a:defRPr/>
            </a:pPr>
            <a:r>
              <a:rPr lang="en-US" sz="900">
                <a:ea typeface="ＭＳ Ｐゴシック"/>
                <a:cs typeface="Calibri"/>
              </a:rPr>
              <a:t>$3M - PIMS</a:t>
            </a:r>
          </a:p>
          <a:p>
            <a:pPr>
              <a:spcBef>
                <a:spcPts val="0"/>
              </a:spcBef>
              <a:defRPr/>
            </a:pPr>
            <a:r>
              <a:rPr lang="en-US" sz="900" u="sng">
                <a:ea typeface="ＭＳ Ｐゴシック"/>
                <a:cs typeface="Calibri"/>
              </a:rPr>
              <a:t>$8M - Other small grants</a:t>
            </a:r>
            <a:endParaRPr lang="en-US" sz="900" u="sng">
              <a:cs typeface="Calibri"/>
            </a:endParaRPr>
          </a:p>
          <a:p>
            <a:pPr>
              <a:spcBef>
                <a:spcPts val="0"/>
              </a:spcBef>
              <a:defRPr/>
            </a:pPr>
            <a:r>
              <a:rPr lang="en-US" sz="900">
                <a:ea typeface="ＭＳ Ｐゴシック"/>
                <a:cs typeface="Calibri"/>
              </a:rPr>
              <a:t>$282M Total</a:t>
            </a:r>
            <a:endParaRPr lang="en-US" sz="900">
              <a:cs typeface="Calibri"/>
            </a:endParaRPr>
          </a:p>
          <a:p>
            <a:pPr>
              <a:spcBef>
                <a:spcPts val="0"/>
              </a:spcBef>
            </a:pPr>
            <a:endParaRPr lang="en-US" sz="900">
              <a:cs typeface="Calibri"/>
            </a:endParaRPr>
          </a:p>
          <a:p>
            <a:pPr>
              <a:spcBef>
                <a:spcPts val="0"/>
              </a:spcBef>
              <a:defRPr/>
            </a:pPr>
            <a:r>
              <a:rPr lang="en-US" sz="900" b="1">
                <a:ea typeface="ＭＳ Ｐゴシック"/>
                <a:cs typeface="Calibri"/>
              </a:rPr>
              <a:t>Passenger Fares</a:t>
            </a:r>
          </a:p>
          <a:p>
            <a:pPr>
              <a:spcBef>
                <a:spcPts val="0"/>
              </a:spcBef>
              <a:defRPr/>
            </a:pPr>
            <a:r>
              <a:rPr lang="en-US" sz="900">
                <a:ea typeface="ＭＳ Ｐゴシック"/>
                <a:cs typeface="Calibri"/>
              </a:rPr>
              <a:t>14 million more riders expected in 2023 across all modes than 2022 forecast</a:t>
            </a:r>
          </a:p>
          <a:p>
            <a:pPr>
              <a:spcBef>
                <a:spcPts val="0"/>
              </a:spcBef>
              <a:defRPr/>
            </a:pPr>
            <a:r>
              <a:rPr lang="en-US" sz="900">
                <a:ea typeface="ＭＳ Ｐゴシック"/>
                <a:cs typeface="Calibri"/>
              </a:rPr>
              <a:t>11 million more riders expected in 2023 for Link than 2022 forecast</a:t>
            </a:r>
          </a:p>
          <a:p>
            <a:pPr>
              <a:spcBef>
                <a:spcPts val="0"/>
              </a:spcBef>
            </a:pPr>
            <a:r>
              <a:rPr lang="en-US" sz="900">
                <a:latin typeface="-apple-system"/>
                <a:ea typeface="ＭＳ Ｐゴシック"/>
              </a:rPr>
              <a:t>2022 Fare Revenue Budget was built off of total ridership of 20.2M boardings, 2023 Fare Revenue Budget is built off of total ridership of 37.8M boardings.</a:t>
            </a: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9</a:t>
            </a:fld>
            <a:endParaRPr lang="en-US"/>
          </a:p>
        </p:txBody>
      </p:sp>
    </p:spTree>
    <p:extLst>
      <p:ext uri="{BB962C8B-B14F-4D97-AF65-F5344CB8AC3E}">
        <p14:creationId xmlns:p14="http://schemas.microsoft.com/office/powerpoint/2010/main" val="3044600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30700">
              <a:spcBef>
                <a:spcPts val="0"/>
              </a:spcBef>
              <a:defRPr/>
            </a:pPr>
            <a:r>
              <a:rPr lang="en-US" sz="900" i="1">
                <a:solidFill>
                  <a:srgbClr val="1F3051"/>
                </a:solidFill>
                <a:highlight>
                  <a:srgbClr val="C0C0C0"/>
                </a:highlight>
                <a:ea typeface="ＭＳ Ｐゴシック"/>
              </a:rPr>
              <a:t>*</a:t>
            </a:r>
            <a:r>
              <a:rPr lang="en-US" sz="900" i="1">
                <a:solidFill>
                  <a:srgbClr val="1F3051"/>
                </a:solidFill>
                <a:highlight>
                  <a:srgbClr val="C0C0C0"/>
                </a:highlight>
                <a:latin typeface="Arial"/>
                <a:ea typeface="ＭＳ Ｐゴシック"/>
              </a:rPr>
              <a:t>2022 Budget = 2022 Adopted Budget + adjustment from Board actions for Series 3 LRV, Puyallup Station Improvements, and NE 130th St. Infill Station projects</a:t>
            </a:r>
            <a:r>
              <a:rPr lang="en-US" sz="900">
                <a:solidFill>
                  <a:srgbClr val="1F2F51"/>
                </a:solidFill>
                <a:highlight>
                  <a:srgbClr val="C0C0C0"/>
                </a:highlight>
                <a:latin typeface="Arial"/>
                <a:ea typeface="ＭＳ Ｐゴシック"/>
              </a:rPr>
              <a:t>​.</a:t>
            </a:r>
          </a:p>
          <a:p>
            <a:pPr>
              <a:spcBef>
                <a:spcPts val="0"/>
              </a:spcBef>
            </a:pPr>
            <a:endParaRPr lang="en-US" sz="900" b="1">
              <a:highlight>
                <a:srgbClr val="C0C0C0"/>
              </a:highlight>
            </a:endParaRPr>
          </a:p>
          <a:p>
            <a:pPr marL="161513" indent="-161513">
              <a:spcBef>
                <a:spcPts val="0"/>
              </a:spcBef>
              <a:buFont typeface="Arial" panose="020B0604020202020204" pitchFamily="34" charset="0"/>
              <a:buChar char="•"/>
            </a:pPr>
            <a:r>
              <a:rPr lang="en-US" sz="900">
                <a:highlight>
                  <a:srgbClr val="C0C0C0"/>
                </a:highlight>
                <a:ea typeface="ＭＳ Ｐゴシック"/>
                <a:cs typeface="Calibri"/>
              </a:rPr>
              <a:t>The proposed 2023 project budget is flat to 2022 budget at $2.3B, which is less than 0.5% change from 2022.</a:t>
            </a:r>
          </a:p>
          <a:p>
            <a:pPr marL="168964" indent="-168964" defTabSz="901120">
              <a:spcBef>
                <a:spcPts val="0"/>
              </a:spcBef>
              <a:buFont typeface="Arial" panose="020B0604020202020204" pitchFamily="34" charset="0"/>
              <a:buChar char="•"/>
            </a:pPr>
            <a:r>
              <a:rPr lang="en-US" sz="900">
                <a:highlight>
                  <a:srgbClr val="C0C0C0"/>
                </a:highlight>
                <a:ea typeface="ＭＳ Ｐゴシック"/>
                <a:cs typeface="Calibri"/>
              </a:rPr>
              <a:t>System expansion projects reduced by $55M, largely due reduction of $216.6M as Lynnwood Link and DRLE moved from their </a:t>
            </a:r>
            <a:r>
              <a:rPr lang="en-US" sz="900">
                <a:solidFill>
                  <a:srgbClr val="1F3051"/>
                </a:solidFill>
                <a:highlight>
                  <a:srgbClr val="C0C0C0"/>
                </a:highlight>
              </a:rPr>
              <a:t>peak year of construction cost (in 2022), with increases driven mainly by 3 projects </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$99.4M TDLE – Preparing for ROW activities and advancing design (OMFS) and continuing to advance DEIS (TDLE).</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$97.6M I-405 BRT – Anticipate baseline in Q2 2023. , Complete Final Design, initiating procurement of systems and vehicles and continuing ROW acquisition and construction.</a:t>
            </a:r>
          </a:p>
          <a:p>
            <a:pPr marL="619535" lvl="1" indent="-168964" defTabSz="901120">
              <a:spcBef>
                <a:spcPts val="0"/>
              </a:spcBef>
              <a:buFont typeface="Arial" panose="020B0604020202020204" pitchFamily="34" charset="0"/>
              <a:buChar char="•"/>
            </a:pPr>
            <a:r>
              <a:rPr lang="en-US" sz="900">
                <a:solidFill>
                  <a:srgbClr val="1F3051"/>
                </a:solidFill>
                <a:highlight>
                  <a:srgbClr val="C0C0C0"/>
                </a:highlight>
              </a:rPr>
              <a:t>$50M WSBLE – Begin Ph3 PE and ROW activities.</a:t>
            </a:r>
          </a:p>
          <a:p>
            <a:pPr marL="430701" lvl="1" defTabSz="861380">
              <a:spcBef>
                <a:spcPts val="0"/>
              </a:spcBef>
            </a:pPr>
            <a:endParaRPr lang="en-US" sz="900">
              <a:solidFill>
                <a:srgbClr val="1F3051"/>
              </a:solidFill>
              <a:highlight>
                <a:srgbClr val="C0C0C0"/>
              </a:highlight>
            </a:endParaRPr>
          </a:p>
          <a:p>
            <a:pPr marL="163871" indent="-163871" defTabSz="430700">
              <a:spcBef>
                <a:spcPts val="0"/>
              </a:spcBef>
              <a:buFont typeface="Arial" panose="020B0604020202020204" pitchFamily="34" charset="0"/>
              <a:buChar char="•"/>
              <a:defRPr/>
            </a:pPr>
            <a:r>
              <a:rPr lang="en-US" sz="900">
                <a:highlight>
                  <a:srgbClr val="C0C0C0"/>
                </a:highlight>
                <a:ea typeface="ＭＳ Ｐゴシック"/>
                <a:cs typeface="Calibri"/>
              </a:rPr>
              <a:t>Non-System Expansion projects (NSEP) increased by $66M, with </a:t>
            </a:r>
            <a:r>
              <a:rPr lang="en-US" sz="900">
                <a:highlight>
                  <a:srgbClr val="C0C0C0"/>
                </a:highlight>
              </a:rPr>
              <a:t>$27M of new NSEP projects from new projects, and $48M increase change to existing projects off set by $(9)M going to transit modes.</a:t>
            </a:r>
          </a:p>
          <a:p>
            <a:pPr marL="163871" indent="-163871" defTabSz="430700">
              <a:spcBef>
                <a:spcPts val="0"/>
              </a:spcBef>
              <a:buFont typeface="Arial" panose="020B0604020202020204" pitchFamily="34" charset="0"/>
              <a:buChar char="•"/>
              <a:defRPr/>
            </a:pPr>
            <a:endParaRPr lang="en-US" sz="900">
              <a:highlight>
                <a:srgbClr val="C0C0C0"/>
              </a:highlight>
            </a:endParaRPr>
          </a:p>
          <a:p>
            <a:pPr marL="594571" lvl="1" indent="-163871" defTabSz="436988">
              <a:spcBef>
                <a:spcPts val="0"/>
              </a:spcBef>
              <a:buFont typeface="Arial" panose="020B0604020202020204" pitchFamily="34" charset="0"/>
              <a:buChar char="•"/>
              <a:defRPr/>
            </a:pPr>
            <a:r>
              <a:rPr lang="en-US" sz="900">
                <a:highlight>
                  <a:srgbClr val="C0C0C0"/>
                </a:highlight>
                <a:ea typeface="ＭＳ Ｐゴシック"/>
                <a:cs typeface="Calibri"/>
              </a:rPr>
              <a:t>Enhancement projects increased by $18M from 2022 budget with $12M for the new Portfolio Services Office Programmatic Work to support all agency-wide projects with engineering and station standards efforts.</a:t>
            </a:r>
          </a:p>
          <a:p>
            <a:pPr marL="594571" lvl="1" indent="-163871" defTabSz="436988">
              <a:spcBef>
                <a:spcPts val="0"/>
              </a:spcBef>
              <a:buFont typeface="Arial" panose="020B0604020202020204" pitchFamily="34" charset="0"/>
              <a:buChar char="•"/>
              <a:defRPr/>
            </a:pPr>
            <a:r>
              <a:rPr lang="en-US" sz="900">
                <a:highlight>
                  <a:srgbClr val="C0C0C0"/>
                </a:highlight>
                <a:ea typeface="ＭＳ Ｐゴシック"/>
                <a:cs typeface="Calibri"/>
              </a:rPr>
              <a:t>State of good repair increased by $31M from 2022 budget. $6.5M comes from DSTT capital improvement activities, $4.2M for IT Tech infrastructure to upgrade servers at the data centers, and $3M for the vertical conveyance program to proceed with assessment and design of replacement elevators at Auburn, Kent and Everett stations.</a:t>
            </a:r>
          </a:p>
          <a:p>
            <a:pPr marL="594571" lvl="1" indent="-163871">
              <a:spcBef>
                <a:spcPts val="0"/>
              </a:spcBef>
              <a:buFont typeface="Arial" panose="020B0604020202020204" pitchFamily="34" charset="0"/>
              <a:buChar char="•"/>
            </a:pPr>
            <a:r>
              <a:rPr lang="en-US" sz="900">
                <a:highlight>
                  <a:srgbClr val="C0C0C0"/>
                </a:highlight>
                <a:ea typeface="ＭＳ Ｐゴシック"/>
                <a:cs typeface="Calibri"/>
              </a:rPr>
              <a:t>Administrative projects are increasing $26M from 2022 budget with $21.3M increase mainly due to the impact of inflation, staffing , $3.1M in IT program to continue to address agency’s needs for IT systems, and $1.7M for office decommissioning.</a:t>
            </a:r>
          </a:p>
          <a:p>
            <a:pPr marL="592214" lvl="1" indent="-161513">
              <a:spcBef>
                <a:spcPts val="0"/>
              </a:spcBef>
              <a:buFont typeface="Arial" panose="020B0604020202020204" pitchFamily="34" charset="0"/>
              <a:buChar char="•"/>
            </a:pPr>
            <a:r>
              <a:rPr lang="en-US" sz="900">
                <a:highlight>
                  <a:srgbClr val="C0C0C0"/>
                </a:highlight>
                <a:ea typeface="ＭＳ Ｐゴシック"/>
                <a:cs typeface="Calibri"/>
              </a:rPr>
              <a:t>Lastly, charges to transit modes is a reduction to the projects for non-capitalizable expenses in various projects that are in support of the transit modes. Examples include Sounder Vehicle Overhaul, Link Overhaul, DSTT program planning.</a:t>
            </a:r>
          </a:p>
          <a:p>
            <a:pPr>
              <a:spcBef>
                <a:spcPts val="0"/>
              </a:spcBef>
            </a:pPr>
            <a:endParaRPr lang="en-US" sz="900" b="1">
              <a:ea typeface="ＭＳ Ｐゴシック"/>
              <a:cs typeface="Calibri"/>
            </a:endParaRPr>
          </a:p>
          <a:p>
            <a:pPr>
              <a:spcBef>
                <a:spcPts val="0"/>
              </a:spcBef>
            </a:pPr>
            <a:r>
              <a:rPr lang="en-US" sz="900" b="1">
                <a:ea typeface="ＭＳ Ｐゴシック"/>
                <a:cs typeface="Calibri"/>
              </a:rPr>
              <a:t>System Expansion decreased by 3% or $55M</a:t>
            </a:r>
          </a:p>
          <a:p>
            <a:pPr defTabSz="430700">
              <a:spcBef>
                <a:spcPts val="0"/>
              </a:spcBef>
              <a:defRPr/>
            </a:pPr>
            <a:r>
              <a:rPr lang="en-US" sz="900" u="sng"/>
              <a:t>Change to existing projects</a:t>
            </a:r>
            <a:endParaRPr lang="en-US" sz="900"/>
          </a:p>
          <a:p>
            <a:pPr marL="161513" indent="-161513">
              <a:spcBef>
                <a:spcPts val="0"/>
              </a:spcBef>
              <a:buFont typeface="Arial" panose="020B0604020202020204" pitchFamily="34" charset="0"/>
              <a:buChar char="•"/>
            </a:pPr>
            <a:r>
              <a:rPr lang="en-US" sz="900">
                <a:solidFill>
                  <a:srgbClr val="1F3051"/>
                </a:solidFill>
              </a:rPr>
              <a:t>$(152.2)M LWL – 2022 was the peak year of construction cost, project anticipates reaching substantial completion on both GCCM contracts in 2023 as well as other activities to include commissioning and testing.</a:t>
            </a:r>
          </a:p>
          <a:p>
            <a:pPr marL="161513" indent="-161513">
              <a:spcBef>
                <a:spcPts val="0"/>
              </a:spcBef>
              <a:buFont typeface="Arial" panose="020B0604020202020204" pitchFamily="34" charset="0"/>
              <a:buChar char="•"/>
            </a:pPr>
            <a:r>
              <a:rPr lang="en-US" sz="900">
                <a:solidFill>
                  <a:srgbClr val="1F3051"/>
                </a:solidFill>
              </a:rPr>
              <a:t>$(64.4)M DRLE – 2022 was the peak year of construction cost, construction continues guideway and track work, stations and South Redmond Garage </a:t>
            </a:r>
          </a:p>
          <a:p>
            <a:pPr marL="161513" indent="-161513" defTabSz="861380">
              <a:spcBef>
                <a:spcPts val="0"/>
              </a:spcBef>
              <a:buFont typeface="Arial" panose="020B0604020202020204" pitchFamily="34" charset="0"/>
              <a:buChar char="•"/>
            </a:pPr>
            <a:r>
              <a:rPr lang="en-US" sz="900">
                <a:solidFill>
                  <a:srgbClr val="1F3051"/>
                </a:solidFill>
              </a:rPr>
              <a:t>$(56.2)M HTLE – Planned for commencing revenue service in Q1 2023 and transition to project close out activities focused on transitioning to Operations ownership. </a:t>
            </a:r>
          </a:p>
          <a:p>
            <a:pPr marL="161513" indent="-161513" defTabSz="861380">
              <a:spcBef>
                <a:spcPts val="0"/>
              </a:spcBef>
              <a:buFont typeface="Arial" panose="020B0604020202020204" pitchFamily="34" charset="0"/>
              <a:buChar char="•"/>
            </a:pPr>
            <a:r>
              <a:rPr lang="en-US" sz="900">
                <a:solidFill>
                  <a:srgbClr val="1F3051"/>
                </a:solidFill>
              </a:rPr>
              <a:t>$99.4M TDLE – Preparing for property acquisition (OMFS). Advance design and DEIS for S. Federal Way alignment (TDLE).</a:t>
            </a:r>
          </a:p>
          <a:p>
            <a:pPr marL="161513" indent="-161513" defTabSz="861380">
              <a:spcBef>
                <a:spcPts val="0"/>
              </a:spcBef>
              <a:buFont typeface="Arial" panose="020B0604020202020204" pitchFamily="34" charset="0"/>
              <a:buChar char="•"/>
            </a:pPr>
            <a:r>
              <a:rPr lang="en-US" sz="900">
                <a:solidFill>
                  <a:srgbClr val="1F3051"/>
                </a:solidFill>
              </a:rPr>
              <a:t>$97.6M I-405 BRT – Anticipate baseline in Q1 2023. Complete Final Design and continue construction</a:t>
            </a:r>
          </a:p>
          <a:p>
            <a:pPr marL="161513" indent="-161513" defTabSz="861380">
              <a:spcBef>
                <a:spcPts val="0"/>
              </a:spcBef>
              <a:buFont typeface="Arial" panose="020B0604020202020204" pitchFamily="34" charset="0"/>
              <a:buChar char="•"/>
            </a:pPr>
            <a:r>
              <a:rPr lang="en-US" sz="900">
                <a:solidFill>
                  <a:srgbClr val="1F3051"/>
                </a:solidFill>
              </a:rPr>
              <a:t>$50M WSBLE – Begin Ph3 PE and ROW activities.</a:t>
            </a:r>
          </a:p>
          <a:p>
            <a:pPr defTabSz="861380">
              <a:spcBef>
                <a:spcPts val="0"/>
              </a:spcBef>
            </a:pPr>
            <a:endParaRPr lang="en-US" sz="900">
              <a:solidFill>
                <a:srgbClr val="1F3051"/>
              </a:solidFill>
            </a:endParaRPr>
          </a:p>
          <a:p>
            <a:pPr defTabSz="861380">
              <a:spcBef>
                <a:spcPts val="0"/>
              </a:spcBef>
            </a:pPr>
            <a:r>
              <a:rPr lang="en-US" sz="900" u="sng"/>
              <a:t>New projects - Project initiation to meet revenue service date</a:t>
            </a:r>
          </a:p>
          <a:p>
            <a:pPr marL="269187" indent="-269187" defTabSz="861380">
              <a:spcBef>
                <a:spcPts val="0"/>
              </a:spcBef>
              <a:buFont typeface="Courier New" panose="02070309020205020404" pitchFamily="49" charset="0"/>
              <a:buChar char="o"/>
            </a:pPr>
            <a:r>
              <a:rPr lang="en-US" sz="900">
                <a:solidFill>
                  <a:srgbClr val="1F3051"/>
                </a:solidFill>
              </a:rPr>
              <a:t>$4.1M Boeing Access Rd Infill</a:t>
            </a:r>
          </a:p>
          <a:p>
            <a:pPr marL="269187" indent="-269187" defTabSz="861380">
              <a:spcBef>
                <a:spcPts val="0"/>
              </a:spcBef>
              <a:buFont typeface="Courier New" panose="02070309020205020404" pitchFamily="49" charset="0"/>
              <a:buChar char="o"/>
            </a:pPr>
            <a:r>
              <a:rPr lang="en-US" sz="900">
                <a:solidFill>
                  <a:srgbClr val="1F3051"/>
                </a:solidFill>
              </a:rPr>
              <a:t>$1.9M Dupont Extension</a:t>
            </a:r>
          </a:p>
          <a:p>
            <a:pPr marL="269187" indent="-269187" defTabSz="861380">
              <a:spcBef>
                <a:spcPts val="0"/>
              </a:spcBef>
              <a:buFont typeface="Courier New" panose="02070309020205020404" pitchFamily="49" charset="0"/>
              <a:buChar char="o"/>
            </a:pPr>
            <a:r>
              <a:rPr lang="en-US" sz="900">
                <a:solidFill>
                  <a:srgbClr val="1F3051"/>
                </a:solidFill>
              </a:rPr>
              <a:t>$1.7M Graham St Infill</a:t>
            </a:r>
          </a:p>
          <a:p>
            <a:pPr defTabSz="430700">
              <a:spcBef>
                <a:spcPts val="0"/>
              </a:spcBef>
              <a:defRPr/>
            </a:pPr>
            <a:endParaRPr lang="en-US" sz="900"/>
          </a:p>
          <a:p>
            <a:pPr defTabSz="861380">
              <a:spcBef>
                <a:spcPts val="0"/>
              </a:spcBef>
              <a:defRPr/>
            </a:pPr>
            <a:r>
              <a:rPr lang="en-US" sz="900" b="1">
                <a:ea typeface="ＭＳ Ｐゴシック"/>
                <a:cs typeface="Calibri"/>
              </a:rPr>
              <a:t>ENH increased by 41% or $18M</a:t>
            </a:r>
          </a:p>
          <a:p>
            <a:pPr defTabSz="861380">
              <a:spcBef>
                <a:spcPts val="0"/>
              </a:spcBef>
              <a:defRPr/>
            </a:pPr>
            <a:r>
              <a:rPr lang="en-US" sz="900" u="sng"/>
              <a:t>New projects approved in 2023 @</a:t>
            </a:r>
            <a:r>
              <a:rPr lang="en-US" sz="900" u="sng">
                <a:cs typeface="Calibri"/>
              </a:rPr>
              <a:t>$19.7M</a:t>
            </a:r>
          </a:p>
          <a:p>
            <a:pPr marL="161513" indent="-161513" defTabSz="861380">
              <a:spcBef>
                <a:spcPts val="0"/>
              </a:spcBef>
              <a:buFont typeface="Arial" panose="020B0604020202020204" pitchFamily="34" charset="0"/>
              <a:buChar char="•"/>
              <a:defRPr/>
            </a:pPr>
            <a:r>
              <a:rPr lang="en-US" sz="900">
                <a:cs typeface="Calibri"/>
              </a:rPr>
              <a:t>$12M PSO programmatic Work to unify processes within the agency.</a:t>
            </a:r>
          </a:p>
          <a:p>
            <a:pPr defTabSz="861380">
              <a:spcBef>
                <a:spcPts val="0"/>
              </a:spcBef>
              <a:defRPr/>
            </a:pPr>
            <a:endParaRPr lang="en-US" sz="900" u="sng"/>
          </a:p>
          <a:p>
            <a:pPr defTabSz="861380">
              <a:spcBef>
                <a:spcPts val="0"/>
              </a:spcBef>
              <a:defRPr/>
            </a:pPr>
            <a:r>
              <a:rPr lang="en-US" sz="900" u="sng"/>
              <a:t>Change to existing projects @$1.7M</a:t>
            </a:r>
            <a:endParaRPr lang="en-US" sz="900"/>
          </a:p>
          <a:p>
            <a:pPr marL="161513" indent="-161513" defTabSz="861380">
              <a:spcBef>
                <a:spcPts val="0"/>
              </a:spcBef>
              <a:buFont typeface="Arial" panose="020B0604020202020204" pitchFamily="34" charset="0"/>
              <a:buChar char="•"/>
              <a:defRPr/>
            </a:pPr>
            <a:r>
              <a:rPr lang="en-US" sz="900"/>
              <a:t>Largest increase $3.3M from </a:t>
            </a:r>
            <a:r>
              <a:rPr lang="en-US" sz="900" err="1"/>
              <a:t>Seatac</a:t>
            </a:r>
            <a:r>
              <a:rPr lang="en-US" sz="900"/>
              <a:t> Airport second elevator to begin installation of elevator</a:t>
            </a:r>
          </a:p>
          <a:p>
            <a:pPr marL="161513" indent="-161513" defTabSz="861380">
              <a:spcBef>
                <a:spcPts val="0"/>
              </a:spcBef>
              <a:buFont typeface="Arial" panose="020B0604020202020204" pitchFamily="34" charset="0"/>
              <a:buChar char="•"/>
              <a:defRPr/>
            </a:pPr>
            <a:r>
              <a:rPr lang="en-US" sz="900"/>
              <a:t>Largest decrease $(2.2M)from PIMS accounting for missed 2022 milestones and updated schedule.</a:t>
            </a:r>
          </a:p>
          <a:p>
            <a:pPr marL="161513" indent="-161513" defTabSz="861380">
              <a:spcBef>
                <a:spcPts val="0"/>
              </a:spcBef>
              <a:buFont typeface="Arial" panose="020B0604020202020204" pitchFamily="34" charset="0"/>
              <a:buChar char="•"/>
              <a:defRPr/>
            </a:pPr>
            <a:endParaRPr lang="en-US" sz="900"/>
          </a:p>
          <a:p>
            <a:pPr defTabSz="861380">
              <a:spcBef>
                <a:spcPts val="0"/>
              </a:spcBef>
              <a:defRPr/>
            </a:pPr>
            <a:r>
              <a:rPr lang="en-US" sz="900" b="1">
                <a:ea typeface="ＭＳ Ｐゴシック"/>
                <a:cs typeface="Calibri"/>
              </a:rPr>
              <a:t>SOGR increased by 68% or $31M</a:t>
            </a:r>
          </a:p>
          <a:p>
            <a:pPr defTabSz="861380">
              <a:spcBef>
                <a:spcPts val="0"/>
              </a:spcBef>
              <a:defRPr/>
            </a:pPr>
            <a:r>
              <a:rPr lang="en-US" sz="900" u="sng"/>
              <a:t>Change to existing projects @$23.7M</a:t>
            </a:r>
            <a:endParaRPr lang="en-US" sz="900"/>
          </a:p>
          <a:p>
            <a:pPr marL="161513" indent="-161513" defTabSz="861380">
              <a:spcBef>
                <a:spcPts val="0"/>
              </a:spcBef>
              <a:buFont typeface="Arial" panose="020B0604020202020204" pitchFamily="34" charset="0"/>
              <a:buChar char="•"/>
              <a:defRPr/>
            </a:pPr>
            <a:r>
              <a:rPr lang="en-US" sz="900"/>
              <a:t>Increase of $6.5M from DSTT to begin construction at the receipt of the tunnel</a:t>
            </a:r>
          </a:p>
          <a:p>
            <a:pPr marL="161513" indent="-161513" defTabSz="861380">
              <a:spcBef>
                <a:spcPts val="0"/>
              </a:spcBef>
              <a:buFont typeface="Arial" panose="020B0604020202020204" pitchFamily="34" charset="0"/>
              <a:buChar char="•"/>
              <a:defRPr/>
            </a:pPr>
            <a:r>
              <a:rPr lang="en-US" sz="900"/>
              <a:t>Increase of $4.2M from IT Tech </a:t>
            </a:r>
            <a:r>
              <a:rPr lang="en-US" sz="900" err="1"/>
              <a:t>Intrastructure</a:t>
            </a:r>
            <a:r>
              <a:rPr lang="en-US" sz="900"/>
              <a:t> to replace/upgrade services at data center.</a:t>
            </a:r>
          </a:p>
          <a:p>
            <a:pPr marL="161513" indent="-161513" defTabSz="861380">
              <a:spcBef>
                <a:spcPts val="0"/>
              </a:spcBef>
              <a:buFont typeface="Arial" panose="020B0604020202020204" pitchFamily="34" charset="0"/>
              <a:buChar char="•"/>
              <a:defRPr/>
            </a:pPr>
            <a:r>
              <a:rPr lang="en-US" sz="900"/>
              <a:t>Increase of $3M from VC program to perform assessment and design replacement for Kent, Auburn and Everett Stations.</a:t>
            </a:r>
          </a:p>
          <a:p>
            <a:pPr marL="161513" indent="-161513" defTabSz="861380">
              <a:spcBef>
                <a:spcPts val="0"/>
              </a:spcBef>
              <a:buFont typeface="Arial" panose="020B0604020202020204" pitchFamily="34" charset="0"/>
              <a:buChar char="•"/>
              <a:defRPr/>
            </a:pPr>
            <a:r>
              <a:rPr lang="en-US" sz="900">
                <a:solidFill>
                  <a:srgbClr val="1F3051"/>
                </a:solidFill>
                <a:ea typeface="ＭＳ Ｐゴシック"/>
                <a:cs typeface="Calibri"/>
              </a:rPr>
              <a:t>Increase of $2.5M from IT network redesign for Brocade replacement and security design implementation.</a:t>
            </a:r>
          </a:p>
          <a:p>
            <a:pPr marL="161513" indent="-161513" defTabSz="861380">
              <a:spcBef>
                <a:spcPts val="0"/>
              </a:spcBef>
              <a:buFont typeface="Arial" panose="020B0604020202020204" pitchFamily="34" charset="0"/>
              <a:buChar char="•"/>
              <a:defRPr/>
            </a:pPr>
            <a:r>
              <a:rPr lang="en-US" sz="900">
                <a:solidFill>
                  <a:srgbClr val="1F3051"/>
                </a:solidFill>
                <a:ea typeface="ＭＳ Ｐゴシック"/>
                <a:cs typeface="Calibri"/>
              </a:rPr>
              <a:t>Increase of $2.4M from </a:t>
            </a:r>
            <a:r>
              <a:rPr lang="en-US" sz="900" err="1">
                <a:solidFill>
                  <a:srgbClr val="1F3051"/>
                </a:solidFill>
                <a:ea typeface="ＭＳ Ｐゴシック"/>
                <a:cs typeface="Calibri"/>
              </a:rPr>
              <a:t>Kinkisharyo</a:t>
            </a:r>
            <a:r>
              <a:rPr lang="en-US" sz="900">
                <a:solidFill>
                  <a:srgbClr val="1F3051"/>
                </a:solidFill>
                <a:ea typeface="ＭＳ Ｐゴシック"/>
                <a:cs typeface="Calibri"/>
              </a:rPr>
              <a:t> LRV system upgrade to begin upgrade as contract negotiations finalized in 2022 </a:t>
            </a:r>
          </a:p>
          <a:p>
            <a:pPr defTabSz="861380">
              <a:spcBef>
                <a:spcPts val="0"/>
              </a:spcBef>
            </a:pPr>
            <a:endParaRPr lang="en-US" sz="900">
              <a:solidFill>
                <a:srgbClr val="1F3051"/>
              </a:solidFill>
              <a:ea typeface="ＭＳ Ｐゴシック"/>
              <a:cs typeface="Calibri"/>
            </a:endParaRPr>
          </a:p>
          <a:p>
            <a:pPr defTabSz="861380">
              <a:spcBef>
                <a:spcPts val="0"/>
              </a:spcBef>
              <a:defRPr/>
            </a:pPr>
            <a:r>
              <a:rPr lang="en-US" sz="900" u="sng"/>
              <a:t>New projects approved in 2023 @</a:t>
            </a:r>
            <a:r>
              <a:rPr lang="en-US" sz="900" u="sng">
                <a:cs typeface="Calibri"/>
              </a:rPr>
              <a:t>$7.3M (Top 3)</a:t>
            </a:r>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$2.1M for ST1 LRV APSE Overhaul to purchase Auxiliary Power Supply Equipment  (APSE) for KI cars, get consulting services to support the project including APSE replacement design.</a:t>
            </a:r>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$1M for EAMS replacement assessment – performed in conjunction with ERP assessment.</a:t>
            </a:r>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$0.8M for ST1 LRV Propulsion upgrade to begin RFP for replacement of end of life propulsion container.</a:t>
            </a:r>
          </a:p>
          <a:p>
            <a:pPr marL="161513" indent="-161513" defTabSz="861380">
              <a:spcBef>
                <a:spcPts val="0"/>
              </a:spcBef>
              <a:buFont typeface="Arial" panose="020B0604020202020204" pitchFamily="34" charset="0"/>
              <a:buChar char="•"/>
            </a:pPr>
            <a:endParaRPr lang="en-US" sz="900">
              <a:solidFill>
                <a:srgbClr val="1F3051"/>
              </a:solidFill>
              <a:ea typeface="ＭＳ Ｐゴシック"/>
              <a:cs typeface="Calibri"/>
            </a:endParaRPr>
          </a:p>
          <a:p>
            <a:pPr defTabSz="861380">
              <a:spcBef>
                <a:spcPts val="0"/>
              </a:spcBef>
              <a:defRPr/>
            </a:pPr>
            <a:r>
              <a:rPr lang="en-US" sz="900" b="1">
                <a:ea typeface="ＭＳ Ｐゴシック"/>
                <a:cs typeface="Calibri"/>
              </a:rPr>
              <a:t>ADM increased by 19% or $26M</a:t>
            </a:r>
          </a:p>
          <a:p>
            <a:pPr defTabSz="861380">
              <a:spcBef>
                <a:spcPts val="0"/>
              </a:spcBef>
              <a:defRPr/>
            </a:pPr>
            <a:r>
              <a:rPr lang="en-US" sz="900" u="sng"/>
              <a:t>Change to existing projects @$23.7M</a:t>
            </a:r>
            <a:endParaRPr lang="en-US" sz="900"/>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$21.3M increase in Agency Admin operating (overheads) with higher inflation rate and increased FTE in 2023.</a:t>
            </a:r>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$3.1M increase in IT Program to continue work on new 2023 requests as well as 2022 delayed activities.</a:t>
            </a:r>
          </a:p>
          <a:p>
            <a:pPr marL="161513" indent="-161513" defTabSz="861380">
              <a:spcBef>
                <a:spcPts val="0"/>
              </a:spcBef>
              <a:buFont typeface="Arial" panose="020B0604020202020204" pitchFamily="34" charset="0"/>
              <a:buChar char="•"/>
            </a:pPr>
            <a:r>
              <a:rPr lang="en-US" sz="900">
                <a:solidFill>
                  <a:srgbClr val="1F3051"/>
                </a:solidFill>
                <a:ea typeface="ＭＳ Ｐゴシック"/>
                <a:cs typeface="Calibri"/>
              </a:rPr>
              <a:t>$1.7M increase in Admin Services for office decommissioning</a:t>
            </a:r>
          </a:p>
          <a:p>
            <a:pPr marL="161513" indent="-161513" defTabSz="861380">
              <a:spcBef>
                <a:spcPts val="0"/>
              </a:spcBef>
              <a:buFont typeface="Arial" panose="020B0604020202020204" pitchFamily="34" charset="0"/>
              <a:buChar char="•"/>
            </a:pPr>
            <a:endParaRPr lang="en-US" sz="900">
              <a:solidFill>
                <a:srgbClr val="1F3051"/>
              </a:solidFill>
              <a:ea typeface="ＭＳ Ｐゴシック"/>
              <a:cs typeface="Calibri"/>
            </a:endParaRPr>
          </a:p>
          <a:p>
            <a:pPr defTabSz="861380">
              <a:spcBef>
                <a:spcPts val="0"/>
              </a:spcBef>
            </a:pPr>
            <a:r>
              <a:rPr lang="en-US" sz="900">
                <a:solidFill>
                  <a:srgbClr val="1F3051"/>
                </a:solidFill>
                <a:ea typeface="ＭＳ Ｐゴシック"/>
                <a:cs typeface="Calibri"/>
              </a:rPr>
              <a:t>============================================</a:t>
            </a:r>
          </a:p>
          <a:p>
            <a:pPr defTabSz="861380">
              <a:spcBef>
                <a:spcPts val="0"/>
              </a:spcBef>
            </a:pPr>
            <a:r>
              <a:rPr lang="en-US" sz="900">
                <a:solidFill>
                  <a:srgbClr val="1F3051"/>
                </a:solidFill>
                <a:ea typeface="ＭＳ Ｐゴシック"/>
                <a:cs typeface="Calibri"/>
              </a:rPr>
              <a:t>COMPARISON to 22F:</a:t>
            </a:r>
            <a:endParaRPr lang="en-US" sz="900">
              <a:ea typeface="ＭＳ Ｐゴシック"/>
              <a:cs typeface="Calibri"/>
            </a:endParaRPr>
          </a:p>
          <a:p>
            <a:pPr>
              <a:spcBef>
                <a:spcPts val="0"/>
              </a:spcBef>
            </a:pPr>
            <a:r>
              <a:rPr lang="en-US" sz="900" b="1">
                <a:ea typeface="ＭＳ Ｐゴシック"/>
                <a:cs typeface="Calibri"/>
              </a:rPr>
              <a:t>System Expansion increased by 8% or $149M</a:t>
            </a:r>
          </a:p>
          <a:p>
            <a:pPr>
              <a:spcBef>
                <a:spcPts val="0"/>
              </a:spcBef>
            </a:pPr>
            <a:r>
              <a:rPr lang="en-US" sz="900" u="sng">
                <a:ea typeface="ＭＳ Ｐゴシック"/>
                <a:cs typeface="Calibri"/>
              </a:rPr>
              <a:t>Largest variances comparing to 2022 forecast</a:t>
            </a:r>
          </a:p>
          <a:p>
            <a:pPr marL="161513" indent="-161513" defTabSz="430700">
              <a:spcBef>
                <a:spcPts val="0"/>
              </a:spcBef>
              <a:buFont typeface="Arial" panose="020B0604020202020204" pitchFamily="34" charset="0"/>
              <a:buChar char="•"/>
              <a:defRPr/>
            </a:pPr>
            <a:r>
              <a:rPr lang="en-US" sz="900">
                <a:ea typeface="ＭＳ Ｐゴシック"/>
                <a:cs typeface="Calibri"/>
              </a:rPr>
              <a:t>I405 BRT increased by $121.6M – </a:t>
            </a:r>
            <a:r>
              <a:rPr lang="en-US" sz="900">
                <a:solidFill>
                  <a:srgbClr val="1F3051"/>
                </a:solidFill>
              </a:rPr>
              <a:t>Anticipate baseline in Q1 2023. Complete Final Design and continue construction</a:t>
            </a:r>
          </a:p>
          <a:p>
            <a:pPr marL="161513" indent="-161513">
              <a:spcBef>
                <a:spcPts val="0"/>
              </a:spcBef>
              <a:buFont typeface="Arial" panose="020B0604020202020204" pitchFamily="34" charset="0"/>
              <a:buChar char="•"/>
            </a:pPr>
            <a:r>
              <a:rPr lang="en-US" sz="900">
                <a:ea typeface="ＭＳ Ｐゴシック"/>
                <a:cs typeface="Calibri"/>
              </a:rPr>
              <a:t>***TDLE increased by $109M – </a:t>
            </a:r>
            <a:r>
              <a:rPr lang="en-US" sz="900">
                <a:solidFill>
                  <a:srgbClr val="1F3051"/>
                </a:solidFill>
              </a:rPr>
              <a:t>Preparing for property acquisition (OMFS). Advance design and DEIS for S. Federal Way alignment (TDLE).</a:t>
            </a:r>
            <a:endParaRPr lang="en-US" sz="900">
              <a:ea typeface="ＭＳ Ｐゴシック"/>
              <a:cs typeface="Calibri"/>
            </a:endParaRPr>
          </a:p>
          <a:p>
            <a:pPr marL="161513" indent="-161513" defTabSz="430700">
              <a:spcBef>
                <a:spcPts val="0"/>
              </a:spcBef>
              <a:buFont typeface="Arial" panose="020B0604020202020204" pitchFamily="34" charset="0"/>
              <a:buChar char="•"/>
              <a:defRPr/>
            </a:pPr>
            <a:r>
              <a:rPr lang="en-US" sz="900">
                <a:ea typeface="ＭＳ Ｐゴシック"/>
                <a:cs typeface="Calibri"/>
              </a:rPr>
              <a:t>WSBLE increased by $53M – </a:t>
            </a:r>
            <a:r>
              <a:rPr lang="en-US" sz="900">
                <a:solidFill>
                  <a:srgbClr val="1F3051"/>
                </a:solidFill>
              </a:rPr>
              <a:t>Begin Ph3 PE and ROW activities.</a:t>
            </a:r>
          </a:p>
          <a:p>
            <a:pPr marL="161513" indent="-161513" defTabSz="430700">
              <a:spcBef>
                <a:spcPts val="0"/>
              </a:spcBef>
              <a:buFont typeface="Arial" panose="020B0604020202020204" pitchFamily="34" charset="0"/>
              <a:buChar char="•"/>
              <a:defRPr/>
            </a:pPr>
            <a:r>
              <a:rPr lang="en-US" sz="900">
                <a:ea typeface="ＭＳ Ｐゴシック"/>
                <a:cs typeface="Calibri"/>
              </a:rPr>
              <a:t>Lynnwood Link Extn decreased by ($71M) - </a:t>
            </a:r>
            <a:r>
              <a:rPr lang="en-US" sz="900">
                <a:solidFill>
                  <a:srgbClr val="1F3051"/>
                </a:solidFill>
              </a:rPr>
              <a:t>2022 was the peak year of construction cost, project anticipates reaching substantial completion on both GCCM contracts in 2023 as well as other activities to include commissioning and testing.</a:t>
            </a:r>
          </a:p>
          <a:p>
            <a:pPr marL="161513" indent="-161513">
              <a:spcBef>
                <a:spcPts val="0"/>
              </a:spcBef>
              <a:buFont typeface="Arial" panose="020B0604020202020204" pitchFamily="34" charset="0"/>
              <a:buChar char="•"/>
            </a:pPr>
            <a:r>
              <a:rPr lang="en-US" sz="900">
                <a:ea typeface="ＭＳ Ｐゴシック"/>
                <a:cs typeface="Calibri"/>
              </a:rPr>
              <a:t>East Link decreased by ($57M) – Passed peak of construction.</a:t>
            </a:r>
          </a:p>
          <a:p>
            <a:pPr marL="161513" indent="-161513">
              <a:spcBef>
                <a:spcPts val="0"/>
              </a:spcBef>
              <a:buFont typeface="Arial" panose="020B0604020202020204" pitchFamily="34" charset="0"/>
              <a:buChar char="•"/>
            </a:pPr>
            <a:endParaRPr lang="en-US" sz="900">
              <a:ea typeface="ＭＳ Ｐゴシック"/>
              <a:cs typeface="Calibri"/>
            </a:endParaRPr>
          </a:p>
          <a:p>
            <a:pPr>
              <a:spcBef>
                <a:spcPts val="0"/>
              </a:spcBef>
            </a:pPr>
            <a:r>
              <a:rPr lang="en-US" sz="900" b="1">
                <a:ea typeface="ＭＳ Ｐゴシック"/>
                <a:cs typeface="Calibri"/>
              </a:rPr>
              <a:t>ENH increased by 99% or $30.6M</a:t>
            </a:r>
            <a:endParaRPr lang="en-US" sz="900">
              <a:ea typeface="ＭＳ Ｐゴシック"/>
              <a:cs typeface="Calibri"/>
            </a:endParaRPr>
          </a:p>
          <a:p>
            <a:pPr>
              <a:spcBef>
                <a:spcPts val="0"/>
              </a:spcBef>
            </a:pPr>
            <a:r>
              <a:rPr lang="en-US" sz="900" i="1">
                <a:ea typeface="ＭＳ Ｐゴシック"/>
                <a:cs typeface="Calibri"/>
              </a:rPr>
              <a:t>	2022 Performance forecasted to close at 71% of Budget ($12.6M)</a:t>
            </a:r>
          </a:p>
          <a:p>
            <a:pPr marL="592214" lvl="1" indent="-161513">
              <a:spcBef>
                <a:spcPts val="0"/>
              </a:spcBef>
              <a:buFont typeface="Arial" panose="020B0604020202020204" pitchFamily="34" charset="0"/>
              <a:buChar char="•"/>
            </a:pPr>
            <a:r>
              <a:rPr lang="en-US" sz="900">
                <a:ea typeface="ＭＳ Ｐゴシック"/>
                <a:cs typeface="Calibri"/>
              </a:rPr>
              <a:t>PIMS $7.6M – </a:t>
            </a:r>
            <a:r>
              <a:rPr lang="en-US" sz="900">
                <a:latin typeface="Arial" panose="020B0604020202020204" pitchFamily="34" charset="0"/>
              </a:rPr>
              <a:t>vendor delivery date delayed from 2022 to 2023 for several milestones.</a:t>
            </a:r>
          </a:p>
          <a:p>
            <a:pPr marL="592214" lvl="1" indent="-161513">
              <a:spcBef>
                <a:spcPts val="0"/>
              </a:spcBef>
              <a:buFont typeface="Arial" panose="020B0604020202020204" pitchFamily="34" charset="0"/>
              <a:buChar char="•"/>
            </a:pPr>
            <a:r>
              <a:rPr lang="en-US" sz="900">
                <a:latin typeface="Arial" panose="020B0604020202020204" pitchFamily="34" charset="0"/>
                <a:ea typeface="ＭＳ Ｐゴシック"/>
                <a:cs typeface="Calibri"/>
              </a:rPr>
              <a:t>LINK OMF $0.8M – generator’s design is taking longer than anticipated </a:t>
            </a:r>
          </a:p>
          <a:p>
            <a:pPr marL="592214" lvl="1" indent="-161513">
              <a:spcBef>
                <a:spcPts val="0"/>
              </a:spcBef>
              <a:buFont typeface="Arial" panose="020B0604020202020204" pitchFamily="34" charset="0"/>
              <a:buChar char="•"/>
            </a:pPr>
            <a:r>
              <a:rPr lang="en-US" sz="900">
                <a:latin typeface="Arial" panose="020B0604020202020204" pitchFamily="34" charset="0"/>
                <a:ea typeface="ＭＳ Ｐゴシック"/>
                <a:cs typeface="Calibri"/>
              </a:rPr>
              <a:t>LED lighting program delayed $0.5M due to track access availability and delay in light fixtures delivery.</a:t>
            </a:r>
          </a:p>
          <a:p>
            <a:pPr marL="592214" lvl="1" indent="-161513">
              <a:spcBef>
                <a:spcPts val="0"/>
              </a:spcBef>
              <a:buFont typeface="Arial" panose="020B0604020202020204" pitchFamily="34" charset="0"/>
              <a:buChar char="•"/>
            </a:pPr>
            <a:r>
              <a:rPr lang="en-US" sz="900">
                <a:latin typeface="Arial" panose="020B0604020202020204" pitchFamily="34" charset="0"/>
                <a:ea typeface="ＭＳ Ｐゴシック"/>
                <a:cs typeface="Calibri"/>
              </a:rPr>
              <a:t>$1M video management system upgrade lacking IT resources to support the project. Video analytics portion of project will be deferred.</a:t>
            </a:r>
            <a:endParaRPr lang="en-US" sz="900">
              <a:ea typeface="ＭＳ Ｐゴシック"/>
              <a:cs typeface="Calibri"/>
            </a:endParaRPr>
          </a:p>
          <a:p>
            <a:pPr>
              <a:spcBef>
                <a:spcPts val="0"/>
              </a:spcBef>
            </a:pPr>
            <a:endParaRPr lang="en-US" sz="900">
              <a:ea typeface="ＭＳ Ｐゴシック"/>
              <a:cs typeface="Calibri"/>
            </a:endParaRPr>
          </a:p>
          <a:p>
            <a:pPr>
              <a:spcBef>
                <a:spcPts val="0"/>
              </a:spcBef>
            </a:pPr>
            <a:r>
              <a:rPr lang="en-US" sz="900">
                <a:ea typeface="ＭＳ Ｐゴシック"/>
                <a:cs typeface="Calibri"/>
              </a:rPr>
              <a:t>New projects total </a:t>
            </a:r>
            <a:r>
              <a:rPr lang="en-US" sz="900" b="1">
                <a:ea typeface="ＭＳ Ｐゴシック"/>
                <a:cs typeface="Calibri"/>
              </a:rPr>
              <a:t>$19.7M </a:t>
            </a:r>
            <a:r>
              <a:rPr lang="en-US" sz="900" err="1">
                <a:ea typeface="ＭＳ Ｐゴシック"/>
                <a:cs typeface="Calibri"/>
              </a:rPr>
              <a:t>cashflowed</a:t>
            </a:r>
            <a:r>
              <a:rPr lang="en-US" sz="900">
                <a:ea typeface="ＭＳ Ｐゴシック"/>
                <a:cs typeface="Calibri"/>
              </a:rPr>
              <a:t> in 2023</a:t>
            </a:r>
          </a:p>
          <a:p>
            <a:pPr marL="592214" lvl="1" indent="-161513">
              <a:spcBef>
                <a:spcPts val="0"/>
              </a:spcBef>
              <a:buFont typeface="Arial" panose="020B0604020202020204" pitchFamily="34" charset="0"/>
              <a:buChar char="•"/>
            </a:pPr>
            <a:r>
              <a:rPr lang="en-US" sz="900">
                <a:ea typeface="ＭＳ Ｐゴシック"/>
                <a:cs typeface="Calibri"/>
              </a:rPr>
              <a:t>$12M PSO programmatic work– support for all agency-wide projects – examples of projects engineering standards, stations standards</a:t>
            </a:r>
          </a:p>
          <a:p>
            <a:pPr marL="592214" lvl="1" indent="-161513">
              <a:spcBef>
                <a:spcPts val="0"/>
              </a:spcBef>
              <a:buFont typeface="Arial" panose="020B0604020202020204" pitchFamily="34" charset="0"/>
              <a:buChar char="•"/>
            </a:pPr>
            <a:r>
              <a:rPr lang="en-US" sz="900">
                <a:ea typeface="ＭＳ Ｐゴシック"/>
                <a:cs typeface="Calibri"/>
              </a:rPr>
              <a:t>$1M Subject matter expert for Link System Expansion related efforts – consultant driven</a:t>
            </a:r>
          </a:p>
          <a:p>
            <a:pPr marL="592214" lvl="1" indent="-161513">
              <a:spcBef>
                <a:spcPts val="0"/>
              </a:spcBef>
              <a:buFont typeface="Arial" panose="020B0604020202020204" pitchFamily="34" charset="0"/>
              <a:buChar char="•"/>
            </a:pPr>
            <a:r>
              <a:rPr lang="en-US" sz="900">
                <a:ea typeface="ＭＳ Ｐゴシック"/>
                <a:cs typeface="Calibri"/>
              </a:rPr>
              <a:t>$0.9M Systemwide SCADA (</a:t>
            </a:r>
            <a:r>
              <a:rPr lang="en-US" sz="900">
                <a:solidFill>
                  <a:srgbClr val="202124"/>
                </a:solidFill>
                <a:latin typeface="Roboto" panose="02000000000000000000" pitchFamily="2" charset="0"/>
              </a:rPr>
              <a:t>supervisory control and data acquisition)</a:t>
            </a:r>
            <a:r>
              <a:rPr lang="en-US" sz="900" b="1">
                <a:solidFill>
                  <a:srgbClr val="202124"/>
                </a:solidFill>
                <a:latin typeface="Roboto" panose="02000000000000000000" pitchFamily="2" charset="0"/>
              </a:rPr>
              <a:t> </a:t>
            </a:r>
            <a:r>
              <a:rPr lang="en-US" sz="900">
                <a:ea typeface="ＭＳ Ｐゴシック"/>
                <a:cs typeface="Calibri"/>
              </a:rPr>
              <a:t>BMS (</a:t>
            </a:r>
            <a:r>
              <a:rPr lang="en-US" sz="900" err="1">
                <a:ea typeface="ＭＳ Ｐゴシック"/>
                <a:cs typeface="Calibri"/>
              </a:rPr>
              <a:t>bldg</a:t>
            </a:r>
            <a:r>
              <a:rPr lang="en-US" sz="900">
                <a:ea typeface="ＭＳ Ｐゴシック"/>
                <a:cs typeface="Calibri"/>
              </a:rPr>
              <a:t> </a:t>
            </a:r>
            <a:r>
              <a:rPr lang="en-US" sz="900" err="1">
                <a:ea typeface="ＭＳ Ｐゴシック"/>
                <a:cs typeface="Calibri"/>
              </a:rPr>
              <a:t>mgmt</a:t>
            </a:r>
            <a:r>
              <a:rPr lang="en-US" sz="900">
                <a:ea typeface="ＭＳ Ｐゴシック"/>
                <a:cs typeface="Calibri"/>
              </a:rPr>
              <a:t> sys) integration – consultant driven</a:t>
            </a:r>
          </a:p>
          <a:p>
            <a:pPr marL="592214" lvl="1" indent="-161513">
              <a:spcBef>
                <a:spcPts val="0"/>
              </a:spcBef>
              <a:buFont typeface="Arial" panose="020B0604020202020204" pitchFamily="34" charset="0"/>
              <a:buChar char="•"/>
            </a:pPr>
            <a:r>
              <a:rPr lang="en-US" sz="900">
                <a:ea typeface="ＭＳ Ｐゴシック"/>
                <a:cs typeface="Calibri"/>
              </a:rPr>
              <a:t>$0.6M At Grade warning signs – components of an At Grade program.</a:t>
            </a:r>
          </a:p>
          <a:p>
            <a:pPr>
              <a:spcBef>
                <a:spcPts val="0"/>
              </a:spcBef>
            </a:pPr>
            <a:endParaRPr lang="en-US" sz="900" u="sng">
              <a:ea typeface="ＭＳ Ｐゴシック"/>
              <a:cs typeface="Calibri"/>
            </a:endParaRPr>
          </a:p>
          <a:p>
            <a:pPr>
              <a:spcBef>
                <a:spcPts val="0"/>
              </a:spcBef>
            </a:pPr>
            <a:r>
              <a:rPr lang="en-US" sz="900" u="sng">
                <a:ea typeface="ＭＳ Ｐゴシック"/>
                <a:cs typeface="Calibri"/>
              </a:rPr>
              <a:t>Largest variances comparing to 2022 forecast </a:t>
            </a:r>
            <a:r>
              <a:rPr lang="en-US" sz="900" b="1" u="sng">
                <a:ea typeface="ＭＳ Ｐゴシック"/>
                <a:cs typeface="Calibri"/>
              </a:rPr>
              <a:t>$10.9M</a:t>
            </a:r>
          </a:p>
          <a:p>
            <a:pPr marL="161513" indent="-161513">
              <a:spcBef>
                <a:spcPts val="0"/>
              </a:spcBef>
              <a:buFont typeface="Arial" panose="020B0604020202020204" pitchFamily="34" charset="0"/>
              <a:buChar char="•"/>
            </a:pPr>
            <a:r>
              <a:rPr lang="en-US" sz="900">
                <a:ea typeface="ＭＳ Ｐゴシック"/>
                <a:cs typeface="Calibri"/>
              </a:rPr>
              <a:t>PIMS increased $5.4M from forecast accounting for the underspending in 2022 for continued activity on PIMS. 2023B is appropriately budgeted and any underspending at the end of the year will NOT roll into 2023.</a:t>
            </a:r>
          </a:p>
          <a:p>
            <a:pPr marL="161513" indent="-161513">
              <a:spcBef>
                <a:spcPts val="0"/>
              </a:spcBef>
              <a:buFont typeface="Arial" panose="020B0604020202020204" pitchFamily="34" charset="0"/>
              <a:buChar char="•"/>
            </a:pPr>
            <a:r>
              <a:rPr lang="en-US" sz="900">
                <a:ea typeface="ＭＳ Ｐゴシック"/>
                <a:cs typeface="Calibri"/>
              </a:rPr>
              <a:t>SeaTac airport station 2nd elevator increased $3.2M – continued construction</a:t>
            </a:r>
          </a:p>
          <a:p>
            <a:pPr marL="161513" indent="-161513">
              <a:spcBef>
                <a:spcPts val="0"/>
              </a:spcBef>
              <a:buFont typeface="Arial" panose="020B0604020202020204" pitchFamily="34" charset="0"/>
              <a:buChar char="•"/>
            </a:pPr>
            <a:r>
              <a:rPr lang="en-US" sz="900">
                <a:ea typeface="ＭＳ Ｐゴシック"/>
                <a:cs typeface="Calibri"/>
              </a:rPr>
              <a:t>Clink Tie switch Installation increase $1.4M – begin installation</a:t>
            </a:r>
          </a:p>
          <a:p>
            <a:pPr>
              <a:spcBef>
                <a:spcPts val="0"/>
              </a:spcBef>
            </a:pPr>
            <a:endParaRPr lang="en-US" sz="900">
              <a:ea typeface="ＭＳ Ｐゴシック"/>
              <a:cs typeface="Calibri"/>
            </a:endParaRPr>
          </a:p>
          <a:p>
            <a:pPr>
              <a:spcBef>
                <a:spcPts val="0"/>
              </a:spcBef>
            </a:pPr>
            <a:r>
              <a:rPr lang="en-US" sz="900" b="1">
                <a:ea typeface="ＭＳ Ｐゴシック"/>
                <a:cs typeface="Calibri"/>
              </a:rPr>
              <a:t>SOGR increased by 139% or $44.6M</a:t>
            </a:r>
          </a:p>
          <a:p>
            <a:pPr>
              <a:spcBef>
                <a:spcPts val="0"/>
              </a:spcBef>
            </a:pPr>
            <a:r>
              <a:rPr lang="en-US" sz="900" i="1">
                <a:ea typeface="ＭＳ Ｐゴシック"/>
                <a:cs typeface="Calibri"/>
              </a:rPr>
              <a:t>	2022 Performance forecasted to close at 70% of budget ($13.5M)</a:t>
            </a:r>
          </a:p>
          <a:p>
            <a:pPr marL="592214" lvl="1" indent="-161513">
              <a:spcBef>
                <a:spcPts val="0"/>
              </a:spcBef>
              <a:buFont typeface="Arial" panose="020B0604020202020204" pitchFamily="34" charset="0"/>
              <a:buChar char="•"/>
            </a:pPr>
            <a:r>
              <a:rPr lang="en-US" sz="900">
                <a:ea typeface="ＭＳ Ｐゴシック"/>
                <a:cs typeface="Calibri"/>
              </a:rPr>
              <a:t>$4.8M from Sounder </a:t>
            </a:r>
            <a:r>
              <a:rPr lang="en-US" sz="900" err="1">
                <a:ea typeface="ＭＳ Ｐゴシック"/>
                <a:cs typeface="Calibri"/>
              </a:rPr>
              <a:t>Veh</a:t>
            </a:r>
            <a:r>
              <a:rPr lang="en-US" sz="900">
                <a:ea typeface="ＭＳ Ｐゴシック"/>
                <a:cs typeface="Calibri"/>
              </a:rPr>
              <a:t> Overhaul pending new car procurement delivery, testing and commissioning.</a:t>
            </a:r>
          </a:p>
          <a:p>
            <a:pPr marL="592214" lvl="1" indent="-161513">
              <a:spcBef>
                <a:spcPts val="0"/>
              </a:spcBef>
              <a:buFont typeface="Arial" panose="020B0604020202020204" pitchFamily="34" charset="0"/>
              <a:buChar char="•"/>
            </a:pPr>
            <a:r>
              <a:rPr lang="en-US" sz="900">
                <a:ea typeface="ＭＳ Ｐゴシック"/>
                <a:cs typeface="Calibri"/>
              </a:rPr>
              <a:t>$1.4M from DSTT CIP improvements having challenges approving design causing delay in construction.</a:t>
            </a:r>
          </a:p>
          <a:p>
            <a:pPr marL="592214" lvl="1" indent="-161513">
              <a:spcBef>
                <a:spcPts val="0"/>
              </a:spcBef>
              <a:buFont typeface="Arial" panose="020B0604020202020204" pitchFamily="34" charset="0"/>
              <a:buChar char="•"/>
            </a:pPr>
            <a:r>
              <a:rPr lang="en-US" sz="900">
                <a:ea typeface="ＭＳ Ｐゴシック"/>
                <a:cs typeface="Calibri"/>
              </a:rPr>
              <a:t>$1.4M from Link LRV Overhaul with limited labor availability</a:t>
            </a:r>
          </a:p>
          <a:p>
            <a:pPr marL="592214" lvl="1" indent="-161513">
              <a:spcBef>
                <a:spcPts val="0"/>
              </a:spcBef>
              <a:buFont typeface="Arial" panose="020B0604020202020204" pitchFamily="34" charset="0"/>
              <a:buChar char="•"/>
            </a:pPr>
            <a:r>
              <a:rPr lang="en-US" sz="900">
                <a:ea typeface="ＭＳ Ｐゴシック"/>
                <a:cs typeface="Calibri"/>
              </a:rPr>
              <a:t>$1M from KI LRV system Upgrade as project is in contract negotiation</a:t>
            </a:r>
          </a:p>
          <a:p>
            <a:pPr marL="430700" lvl="1">
              <a:spcBef>
                <a:spcPts val="0"/>
              </a:spcBef>
            </a:pPr>
            <a:endParaRPr lang="en-US" sz="900">
              <a:ea typeface="ＭＳ Ｐゴシック"/>
              <a:cs typeface="Calibri"/>
            </a:endParaRPr>
          </a:p>
          <a:p>
            <a:pPr>
              <a:spcBef>
                <a:spcPts val="0"/>
              </a:spcBef>
            </a:pPr>
            <a:r>
              <a:rPr lang="en-US" sz="900">
                <a:ea typeface="ＭＳ Ｐゴシック"/>
                <a:cs typeface="Calibri"/>
              </a:rPr>
              <a:t>New projects total </a:t>
            </a:r>
            <a:r>
              <a:rPr lang="en-US" sz="900" b="1">
                <a:ea typeface="ＭＳ Ｐゴシック"/>
                <a:cs typeface="Calibri"/>
              </a:rPr>
              <a:t>$7.3M </a:t>
            </a:r>
            <a:r>
              <a:rPr lang="en-US" sz="900">
                <a:ea typeface="ＭＳ Ｐゴシック"/>
                <a:cs typeface="Calibri"/>
              </a:rPr>
              <a:t>in 2023</a:t>
            </a:r>
          </a:p>
          <a:p>
            <a:pPr marL="592214" lvl="1" indent="-161513">
              <a:spcBef>
                <a:spcPts val="0"/>
              </a:spcBef>
              <a:buFont typeface="Arial" panose="020B0604020202020204" pitchFamily="34" charset="0"/>
              <a:buChar char="•"/>
            </a:pPr>
            <a:r>
              <a:rPr lang="en-US" sz="900">
                <a:ea typeface="ＭＳ Ｐゴシック"/>
                <a:cs typeface="Calibri"/>
              </a:rPr>
              <a:t>$2.1M in ST1 LRV APSE (</a:t>
            </a:r>
            <a:r>
              <a:rPr lang="en-US" sz="900">
                <a:solidFill>
                  <a:srgbClr val="5F6368"/>
                </a:solidFill>
                <a:latin typeface="Roboto" panose="02000000000000000000" pitchFamily="2" charset="0"/>
              </a:rPr>
              <a:t>Auxiliary Power Supply Equipment) </a:t>
            </a:r>
            <a:r>
              <a:rPr lang="en-US" sz="900">
                <a:ea typeface="ＭＳ Ｐゴシック"/>
                <a:cs typeface="Calibri"/>
              </a:rPr>
              <a:t>overhaul – to replace APSE on ST1 trains – they are at the end of life. </a:t>
            </a:r>
          </a:p>
          <a:p>
            <a:pPr marL="592214" lvl="1" indent="-161513">
              <a:spcBef>
                <a:spcPts val="0"/>
              </a:spcBef>
              <a:buFont typeface="Arial" panose="020B0604020202020204" pitchFamily="34" charset="0"/>
              <a:buChar char="•"/>
            </a:pPr>
            <a:r>
              <a:rPr lang="en-US" sz="900">
                <a:ea typeface="ＭＳ Ｐゴシック"/>
                <a:cs typeface="Calibri"/>
              </a:rPr>
              <a:t>$1M in EAMS replacement study – Assessment on system in concert with ERP research.</a:t>
            </a:r>
          </a:p>
          <a:p>
            <a:pPr marL="592214" lvl="1" indent="-161513">
              <a:spcBef>
                <a:spcPts val="0"/>
              </a:spcBef>
              <a:buFont typeface="Arial" panose="020B0604020202020204" pitchFamily="34" charset="0"/>
              <a:buChar char="•"/>
            </a:pPr>
            <a:r>
              <a:rPr lang="en-US" sz="900">
                <a:ea typeface="ＭＳ Ｐゴシック"/>
                <a:cs typeface="Calibri"/>
              </a:rPr>
              <a:t>$0.8M for ST1 LRV Propulsion Upgrade – to upgrade propulsion system on ST1 trains – they are at end of life</a:t>
            </a:r>
          </a:p>
          <a:p>
            <a:pPr marL="592214" lvl="1" indent="-161513">
              <a:spcBef>
                <a:spcPts val="0"/>
              </a:spcBef>
              <a:buFont typeface="Arial" panose="020B0604020202020204" pitchFamily="34" charset="0"/>
              <a:buChar char="•"/>
            </a:pPr>
            <a:r>
              <a:rPr lang="en-US" sz="900">
                <a:ea typeface="ＭＳ Ｐゴシック"/>
                <a:cs typeface="Calibri"/>
              </a:rPr>
              <a:t>$0.6M for Issaquah TC site improvement –repairs and improvements to the TC, includes rusted gate, repainting, resurfacing, gutters, and roofing.</a:t>
            </a:r>
          </a:p>
          <a:p>
            <a:pPr marL="592214" lvl="1" indent="-161513">
              <a:spcBef>
                <a:spcPts val="0"/>
              </a:spcBef>
              <a:buFont typeface="Arial" panose="020B0604020202020204" pitchFamily="34" charset="0"/>
              <a:buChar char="•"/>
            </a:pPr>
            <a:endParaRPr lang="en-US" sz="900">
              <a:ea typeface="ＭＳ Ｐゴシック"/>
              <a:cs typeface="Calibri"/>
            </a:endParaRPr>
          </a:p>
          <a:p>
            <a:pPr>
              <a:spcBef>
                <a:spcPts val="0"/>
              </a:spcBef>
            </a:pPr>
            <a:r>
              <a:rPr lang="en-US" sz="900" u="sng">
                <a:ea typeface="ＭＳ Ｐゴシック"/>
                <a:cs typeface="Calibri"/>
              </a:rPr>
              <a:t>Largest variances comparing to 2022 forecast </a:t>
            </a:r>
            <a:r>
              <a:rPr lang="en-US" sz="900" b="1" u="sng">
                <a:ea typeface="ＭＳ Ｐゴシック"/>
                <a:cs typeface="Calibri"/>
              </a:rPr>
              <a:t>$37.3M</a:t>
            </a:r>
          </a:p>
          <a:p>
            <a:pPr marL="161513" indent="-161513">
              <a:spcBef>
                <a:spcPts val="0"/>
              </a:spcBef>
              <a:buFont typeface="Arial" panose="020B0604020202020204" pitchFamily="34" charset="0"/>
              <a:buChar char="•"/>
            </a:pPr>
            <a:r>
              <a:rPr lang="en-US" sz="900">
                <a:ea typeface="ＭＳ Ｐゴシック"/>
                <a:cs typeface="Calibri"/>
              </a:rPr>
              <a:t>$7.9M DSTT Capital improvements – continued work on DSTT improvements.</a:t>
            </a:r>
          </a:p>
          <a:p>
            <a:pPr marL="161513" indent="-161513">
              <a:spcBef>
                <a:spcPts val="0"/>
              </a:spcBef>
              <a:buFont typeface="Arial" panose="020B0604020202020204" pitchFamily="34" charset="0"/>
              <a:buChar char="•"/>
            </a:pPr>
            <a:r>
              <a:rPr lang="en-US" sz="900">
                <a:ea typeface="ＭＳ Ｐゴシック"/>
                <a:cs typeface="Calibri"/>
              </a:rPr>
              <a:t>$7M Sounder Overhaul - Continued work on coaches including HEP replacements.</a:t>
            </a:r>
          </a:p>
          <a:p>
            <a:pPr marL="161513" indent="-161513">
              <a:spcBef>
                <a:spcPts val="0"/>
              </a:spcBef>
              <a:buFont typeface="Arial" panose="020B0604020202020204" pitchFamily="34" charset="0"/>
              <a:buChar char="•"/>
            </a:pPr>
            <a:r>
              <a:rPr lang="en-US" sz="900">
                <a:ea typeface="ＭＳ Ｐゴシック"/>
                <a:cs typeface="Calibri"/>
              </a:rPr>
              <a:t>$4M IT Tech Infrastructure – Upgrade servers, work stations and laptops.</a:t>
            </a:r>
            <a:endParaRPr lang="en-US" sz="900">
              <a:cs typeface="Calibri"/>
            </a:endParaRPr>
          </a:p>
          <a:p>
            <a:pPr marL="161513" indent="-161513">
              <a:spcBef>
                <a:spcPts val="0"/>
              </a:spcBef>
              <a:buFont typeface="Arial" panose="020B0604020202020204" pitchFamily="34" charset="0"/>
              <a:buChar char="•"/>
            </a:pPr>
            <a:r>
              <a:rPr lang="en-US" sz="900">
                <a:ea typeface="ＭＳ Ｐゴシック"/>
                <a:cs typeface="Calibri"/>
              </a:rPr>
              <a:t>$3.9M VC Program – continued work on DSTT stations VC. Additional funding is expected to be requested for when quote is finalized for the replacements of VCs in the stations in DSTT.</a:t>
            </a:r>
          </a:p>
          <a:p>
            <a:pPr marL="161513" indent="-161513">
              <a:spcBef>
                <a:spcPts val="0"/>
              </a:spcBef>
              <a:buFont typeface="Arial" panose="020B0604020202020204" pitchFamily="34" charset="0"/>
              <a:buChar char="•"/>
            </a:pPr>
            <a:r>
              <a:rPr lang="en-US" sz="900">
                <a:ea typeface="ＭＳ Ｐゴシック"/>
                <a:cs typeface="Calibri"/>
              </a:rPr>
              <a:t>$3.3M </a:t>
            </a:r>
            <a:r>
              <a:rPr lang="en-US" sz="900" err="1">
                <a:ea typeface="ＭＳ Ｐゴシック"/>
                <a:cs typeface="Calibri"/>
              </a:rPr>
              <a:t>Kinkisharyo</a:t>
            </a:r>
            <a:r>
              <a:rPr lang="en-US" sz="900">
                <a:ea typeface="ＭＳ Ｐゴシック"/>
                <a:cs typeface="Calibri"/>
              </a:rPr>
              <a:t> LRV Sys upgrade – Contract finalized with higher costs. Project proceed to replace and update onboard communications.</a:t>
            </a:r>
          </a:p>
          <a:p>
            <a:pPr marL="161513" indent="-161513">
              <a:spcBef>
                <a:spcPts val="0"/>
              </a:spcBef>
              <a:buFont typeface="Arial" panose="020B0604020202020204" pitchFamily="34" charset="0"/>
              <a:buChar char="•"/>
            </a:pPr>
            <a:r>
              <a:rPr lang="en-US" sz="900">
                <a:ea typeface="ＭＳ Ｐゴシック"/>
                <a:cs typeface="Calibri"/>
              </a:rPr>
              <a:t>$2.3M IT Network redesign – continue brocade replacement and security design implementation.</a:t>
            </a:r>
          </a:p>
          <a:p>
            <a:pPr marL="161513" indent="-161513">
              <a:spcBef>
                <a:spcPts val="0"/>
              </a:spcBef>
              <a:buFont typeface="Arial" panose="020B0604020202020204" pitchFamily="34" charset="0"/>
              <a:buChar char="•"/>
            </a:pPr>
            <a:r>
              <a:rPr lang="en-US" sz="900">
                <a:ea typeface="ＭＳ Ｐゴシック"/>
                <a:cs typeface="Calibri"/>
              </a:rPr>
              <a:t>$1.8M Pierce Transit CAD AVL (</a:t>
            </a:r>
            <a:r>
              <a:rPr lang="en-US" sz="900">
                <a:solidFill>
                  <a:srgbClr val="202124"/>
                </a:solidFill>
                <a:latin typeface="Roboto" panose="02000000000000000000" pitchFamily="2" charset="0"/>
              </a:rPr>
              <a:t>Computer-Aided Dispatch / Automatic Vehicle Location) </a:t>
            </a:r>
            <a:r>
              <a:rPr lang="en-US" sz="900">
                <a:ea typeface="ＭＳ Ｐゴシック"/>
                <a:cs typeface="Calibri"/>
              </a:rPr>
              <a:t>replacement - Installation on pilot buses for testing. Complete installation after testing.</a:t>
            </a:r>
          </a:p>
          <a:p>
            <a:pPr marL="161513" indent="-161513">
              <a:spcBef>
                <a:spcPts val="0"/>
              </a:spcBef>
              <a:buFont typeface="Arial" panose="020B0604020202020204" pitchFamily="34" charset="0"/>
              <a:buChar char="•"/>
            </a:pPr>
            <a:r>
              <a:rPr lang="en-US" sz="900">
                <a:ea typeface="ＭＳ Ｐゴシック"/>
                <a:cs typeface="Calibri"/>
              </a:rPr>
              <a:t>$1.7M ERP research – begin consultant search</a:t>
            </a:r>
          </a:p>
          <a:p>
            <a:pPr>
              <a:spcBef>
                <a:spcPts val="0"/>
              </a:spcBef>
            </a:pPr>
            <a:endParaRPr lang="en-US" sz="900">
              <a:ea typeface="ＭＳ Ｐゴシック"/>
              <a:cs typeface="Calibri"/>
            </a:endParaRPr>
          </a:p>
          <a:p>
            <a:pPr>
              <a:spcBef>
                <a:spcPts val="0"/>
              </a:spcBef>
            </a:pPr>
            <a:r>
              <a:rPr lang="en-US" sz="900" b="1">
                <a:ea typeface="ＭＳ Ｐゴシック"/>
                <a:cs typeface="Calibri"/>
              </a:rPr>
              <a:t>ADM increased by 21% or $27.2M</a:t>
            </a:r>
          </a:p>
          <a:p>
            <a:pPr>
              <a:spcBef>
                <a:spcPts val="0"/>
              </a:spcBef>
            </a:pPr>
            <a:r>
              <a:rPr lang="en-US" sz="900" i="1">
                <a:ea typeface="ＭＳ Ｐゴシック"/>
                <a:cs typeface="Calibri"/>
              </a:rPr>
              <a:t>	2022 Performance forecasted to close at 86% of budget ($1.3M – w/o agency admin operating 0X002)</a:t>
            </a:r>
          </a:p>
          <a:p>
            <a:pPr marL="592214" lvl="1" indent="-161513">
              <a:spcBef>
                <a:spcPts val="0"/>
              </a:spcBef>
              <a:buFont typeface="Arial" panose="020B0604020202020204" pitchFamily="34" charset="0"/>
              <a:buChar char="•"/>
            </a:pPr>
            <a:r>
              <a:rPr lang="en-US" sz="900">
                <a:ea typeface="ＭＳ Ｐゴシック"/>
                <a:cs typeface="Calibri"/>
              </a:rPr>
              <a:t>$1.1M from Admin facilities due to longer lead times for special order of HVAC rooftop equipment and secondary engineering report for crane replacement.</a:t>
            </a:r>
          </a:p>
          <a:p>
            <a:pPr marL="592214" lvl="1" indent="-161513">
              <a:spcBef>
                <a:spcPts val="0"/>
              </a:spcBef>
              <a:buFont typeface="Arial" panose="020B0604020202020204" pitchFamily="34" charset="0"/>
              <a:buChar char="•"/>
            </a:pPr>
            <a:r>
              <a:rPr lang="en-US" sz="900">
                <a:ea typeface="ＭＳ Ｐゴシック"/>
                <a:cs typeface="Calibri"/>
              </a:rPr>
              <a:t>$0.7M from Admin pool vehicles – Lack of computer chips which delayed production and shipment.</a:t>
            </a:r>
          </a:p>
          <a:p>
            <a:pPr>
              <a:spcBef>
                <a:spcPts val="0"/>
              </a:spcBef>
            </a:pPr>
            <a:endParaRPr lang="en-US" sz="900" b="1">
              <a:ea typeface="ＭＳ Ｐゴシック"/>
              <a:cs typeface="Calibri"/>
            </a:endParaRPr>
          </a:p>
          <a:p>
            <a:pPr defTabSz="430700">
              <a:spcBef>
                <a:spcPts val="0"/>
              </a:spcBef>
              <a:defRPr/>
            </a:pPr>
            <a:r>
              <a:rPr lang="en-US" sz="900">
                <a:ea typeface="ＭＳ Ｐゴシック"/>
                <a:cs typeface="Calibri"/>
              </a:rPr>
              <a:t>No new projects are established in Admin (IT program closed out projects completed prior to 2021. This does not have impact on the annual view because there’s no longer cashflow. Change seen in project allocation $18.9M less)</a:t>
            </a:r>
          </a:p>
          <a:p>
            <a:pPr defTabSz="430700">
              <a:spcBef>
                <a:spcPts val="0"/>
              </a:spcBef>
              <a:defRPr/>
            </a:pPr>
            <a:endParaRPr lang="en-US" sz="900">
              <a:ea typeface="ＭＳ Ｐゴシック"/>
              <a:cs typeface="Calibri"/>
            </a:endParaRPr>
          </a:p>
          <a:p>
            <a:pPr defTabSz="430700">
              <a:spcBef>
                <a:spcPts val="0"/>
              </a:spcBef>
              <a:defRPr/>
            </a:pPr>
            <a:r>
              <a:rPr lang="en-US" sz="900" u="sng">
                <a:ea typeface="ＭＳ Ｐゴシック"/>
                <a:cs typeface="Calibri"/>
              </a:rPr>
              <a:t>Largest variances comparing to 2022 forecast </a:t>
            </a:r>
            <a:r>
              <a:rPr lang="en-US" sz="900" b="1" u="sng">
                <a:ea typeface="ＭＳ Ｐゴシック"/>
                <a:cs typeface="Calibri"/>
              </a:rPr>
              <a:t>$27.2M</a:t>
            </a:r>
          </a:p>
          <a:p>
            <a:pPr marL="161513" indent="-161513" defTabSz="430700">
              <a:spcBef>
                <a:spcPts val="0"/>
              </a:spcBef>
              <a:buFont typeface="Arial" panose="020B0604020202020204" pitchFamily="34" charset="0"/>
              <a:buChar char="•"/>
              <a:defRPr/>
            </a:pPr>
            <a:r>
              <a:rPr lang="en-US" sz="900">
                <a:ea typeface="ＭＳ Ｐゴシック"/>
                <a:cs typeface="Calibri"/>
              </a:rPr>
              <a:t>Agency Operating Admin increased by $21.7M </a:t>
            </a:r>
          </a:p>
          <a:p>
            <a:pPr marL="592214" lvl="1" indent="-161513" defTabSz="430700">
              <a:spcBef>
                <a:spcPts val="0"/>
              </a:spcBef>
              <a:buFont typeface="Arial" panose="020B0604020202020204" pitchFamily="34" charset="0"/>
              <a:buChar char="•"/>
              <a:defRPr/>
            </a:pPr>
            <a:r>
              <a:rPr lang="en-US" sz="900">
                <a:ea typeface="ＭＳ Ｐゴシック"/>
                <a:cs typeface="Calibri"/>
              </a:rPr>
              <a:t>$14.5M from S&amp;B cost escalation and market adjustment</a:t>
            </a:r>
          </a:p>
          <a:p>
            <a:pPr marL="592214" lvl="1" indent="-161513" defTabSz="430700">
              <a:spcBef>
                <a:spcPts val="0"/>
              </a:spcBef>
              <a:buFont typeface="Arial" panose="020B0604020202020204" pitchFamily="34" charset="0"/>
              <a:buChar char="•"/>
              <a:defRPr/>
            </a:pPr>
            <a:r>
              <a:rPr lang="en-US" sz="900">
                <a:ea typeface="ＭＳ Ｐゴシック"/>
                <a:cs typeface="Calibri"/>
              </a:rPr>
              <a:t>$4.9M from estimated 29 (out of 91) new FTE added to 2023 budget based on average S&amp;B of $170K per annum.</a:t>
            </a:r>
          </a:p>
          <a:p>
            <a:pPr marL="592214" lvl="1" indent="-161513" defTabSz="430700">
              <a:spcBef>
                <a:spcPts val="0"/>
              </a:spcBef>
              <a:buFont typeface="Arial" panose="020B0604020202020204" pitchFamily="34" charset="0"/>
              <a:buChar char="•"/>
              <a:defRPr/>
            </a:pPr>
            <a:r>
              <a:rPr lang="en-US" sz="900">
                <a:ea typeface="ＭＳ Ｐゴシック"/>
                <a:cs typeface="Calibri"/>
              </a:rPr>
              <a:t>$2.3M estimated based on CPI 4.58% non S&amp;B cost escalation.</a:t>
            </a:r>
          </a:p>
          <a:p>
            <a:pPr marL="161513" indent="-161513">
              <a:spcBef>
                <a:spcPts val="0"/>
              </a:spcBef>
              <a:buFont typeface="Arial" panose="020B0604020202020204" pitchFamily="34" charset="0"/>
              <a:buChar char="•"/>
            </a:pPr>
            <a:r>
              <a:rPr lang="en-US" sz="900">
                <a:ea typeface="ＭＳ Ｐゴシック"/>
                <a:cs typeface="Calibri"/>
              </a:rPr>
              <a:t>IT program increased $3.2M – continuation of various projects</a:t>
            </a:r>
          </a:p>
          <a:p>
            <a:pPr marL="161513" indent="-161513">
              <a:spcBef>
                <a:spcPts val="0"/>
              </a:spcBef>
              <a:buFont typeface="Arial" panose="020B0604020202020204" pitchFamily="34" charset="0"/>
              <a:buChar char="•"/>
            </a:pPr>
            <a:r>
              <a:rPr lang="en-US" sz="900">
                <a:ea typeface="ＭＳ Ｐゴシック"/>
                <a:cs typeface="Calibri"/>
              </a:rPr>
              <a:t>Admin Services increased by $1.7M for office decommissioning.</a:t>
            </a:r>
          </a:p>
          <a:p>
            <a:pPr>
              <a:spcBef>
                <a:spcPts val="0"/>
              </a:spcBef>
            </a:pPr>
            <a:endParaRPr lang="en-US" sz="900" b="1">
              <a:ea typeface="ＭＳ Ｐゴシック"/>
              <a:cs typeface="Calibri"/>
            </a:endParaRPr>
          </a:p>
          <a:p>
            <a:pPr>
              <a:spcBef>
                <a:spcPts val="0"/>
              </a:spcBef>
            </a:pPr>
            <a:r>
              <a:rPr lang="en-US" sz="900" b="1">
                <a:ea typeface="ＭＳ Ｐゴシック"/>
                <a:cs typeface="Calibri"/>
              </a:rPr>
              <a:t>“Less charges to Transit Operating” Excludes expense projects that support the operating of modes ($12M in 2022 forecast and $27M in 2023 proposed)</a:t>
            </a:r>
          </a:p>
          <a:p>
            <a:pPr>
              <a:spcBef>
                <a:spcPts val="0"/>
              </a:spcBef>
            </a:pPr>
            <a:endParaRPr lang="en-US" sz="900" b="1">
              <a:ea typeface="ＭＳ Ｐゴシック"/>
              <a:cs typeface="Calibri"/>
            </a:endParaRPr>
          </a:p>
          <a:p>
            <a:endParaRPr lang="en-US">
              <a:ea typeface="ＭＳ Ｐゴシック"/>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10</a:t>
            </a:fld>
            <a:endParaRPr lang="en-US"/>
          </a:p>
        </p:txBody>
      </p:sp>
    </p:spTree>
    <p:extLst>
      <p:ext uri="{BB962C8B-B14F-4D97-AF65-F5344CB8AC3E}">
        <p14:creationId xmlns:p14="http://schemas.microsoft.com/office/powerpoint/2010/main" val="3515759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a:spcBef>
                <a:spcPts val="0"/>
              </a:spcBef>
              <a:buFont typeface="Arial" panose="020B0604020202020204" pitchFamily="34" charset="0"/>
              <a:buChar char="•"/>
              <a:defRPr/>
            </a:pPr>
            <a:r>
              <a:rPr lang="en-US" sz="900">
                <a:highlight>
                  <a:srgbClr val="C0C0C0"/>
                </a:highlight>
                <a:ea typeface="ＭＳ Ｐゴシック"/>
                <a:cs typeface="Calibri"/>
              </a:rPr>
              <a:t>Overall the proposed 2023 transit operating budget increased by 15% or $67M growth over the full-year 2022 Budget.</a:t>
            </a:r>
          </a:p>
          <a:p>
            <a:pPr marL="168964" indent="-168964">
              <a:spcBef>
                <a:spcPts val="0"/>
              </a:spcBef>
              <a:buFont typeface="Arial" panose="020B0604020202020204" pitchFamily="34" charset="0"/>
              <a:buChar char="•"/>
              <a:defRPr/>
            </a:pPr>
            <a:r>
              <a:rPr lang="en-US" sz="900">
                <a:highlight>
                  <a:srgbClr val="C0C0C0"/>
                </a:highlight>
                <a:ea typeface="ＭＳ Ｐゴシック"/>
                <a:cs typeface="Calibri"/>
              </a:rPr>
              <a:t>At a high level across modes – </a:t>
            </a:r>
          </a:p>
          <a:p>
            <a:pPr marL="619535" lvl="1" indent="-168964">
              <a:spcBef>
                <a:spcPts val="0"/>
              </a:spcBef>
              <a:buFont typeface="Arial" panose="020B0604020202020204" pitchFamily="34" charset="0"/>
              <a:buChar char="•"/>
              <a:defRPr/>
            </a:pPr>
            <a:r>
              <a:rPr lang="en-US" sz="900">
                <a:highlight>
                  <a:srgbClr val="C0C0C0"/>
                </a:highlight>
                <a:ea typeface="ＭＳ Ｐゴシック"/>
                <a:cs typeface="Calibri"/>
              </a:rPr>
              <a:t>Activation and service restoration comprises 6% or $24.3M of the increase driven by:</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$9.2M for service restoration for STX (PTS adjustment bringing STX to planned service levels)</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$7.1M new FTE in activation and service restoration</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$5.1M for Increase in Link service levels</a:t>
            </a:r>
          </a:p>
          <a:p>
            <a:pPr marL="1070105" lvl="2" indent="-168964" defTabSz="450571">
              <a:spcBef>
                <a:spcPts val="0"/>
              </a:spcBef>
              <a:buFont typeface="Arial" panose="020B0604020202020204" pitchFamily="34" charset="0"/>
              <a:buChar char="•"/>
              <a:defRPr/>
            </a:pPr>
            <a:r>
              <a:rPr lang="en-US" sz="900">
                <a:highlight>
                  <a:srgbClr val="C0C0C0"/>
                </a:highlight>
                <a:ea typeface="ＭＳ Ｐゴシック"/>
                <a:cs typeface="Calibri"/>
              </a:rPr>
              <a:t>$2.9M from Hilltop Tacoma Link Extension</a:t>
            </a:r>
          </a:p>
          <a:p>
            <a:pPr marL="619535" lvl="1" indent="-168964">
              <a:spcBef>
                <a:spcPts val="0"/>
              </a:spcBef>
              <a:buFont typeface="Arial" panose="020B0604020202020204" pitchFamily="34" charset="0"/>
              <a:buChar char="•"/>
              <a:defRPr/>
            </a:pPr>
            <a:r>
              <a:rPr lang="en-US" sz="900">
                <a:highlight>
                  <a:srgbClr val="C0C0C0"/>
                </a:highlight>
                <a:ea typeface="ＭＳ Ｐゴシック"/>
                <a:cs typeface="Calibri"/>
              </a:rPr>
              <a:t>Cost escalation is driving 5% or $21.1M of the increase driven by:</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$7.8M overall cost escalation in Services (including a $4.7M largely from security and safety services); </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$5M escalation in S&amp;B </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$3.9M Link Purchased Transportation 5% cost increase</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$3.4M Sounder fuel cost increase from 3.20 to 5.00 per gallon.</a:t>
            </a:r>
          </a:p>
          <a:p>
            <a:pPr marL="619535" lvl="1" indent="-168964">
              <a:spcBef>
                <a:spcPts val="0"/>
              </a:spcBef>
              <a:buFont typeface="Arial" panose="020B0604020202020204" pitchFamily="34" charset="0"/>
              <a:buChar char="•"/>
              <a:defRPr/>
            </a:pPr>
            <a:r>
              <a:rPr lang="en-US" sz="900">
                <a:highlight>
                  <a:srgbClr val="C0C0C0"/>
                </a:highlight>
                <a:ea typeface="ＭＳ Ｐゴシック"/>
                <a:cs typeface="Calibri"/>
              </a:rPr>
              <a:t>State of good repair and other maintenance is contributing 3% or $14.8M driven by:</a:t>
            </a:r>
          </a:p>
          <a:p>
            <a:pPr marL="1070105" lvl="2" indent="-168964">
              <a:spcBef>
                <a:spcPts val="0"/>
              </a:spcBef>
              <a:buFont typeface="Arial" panose="020B0604020202020204" pitchFamily="34" charset="0"/>
              <a:buChar char="•"/>
              <a:defRPr/>
            </a:pPr>
            <a:r>
              <a:rPr lang="en-US" sz="900">
                <a:highlight>
                  <a:srgbClr val="C0C0C0"/>
                </a:highlight>
                <a:ea typeface="ＭＳ Ｐゴシック"/>
                <a:cs typeface="Calibri"/>
              </a:rPr>
              <a:t>$7.7M from increase in expense/operating projects</a:t>
            </a:r>
          </a:p>
          <a:p>
            <a:pPr marL="1070105" lvl="2" indent="-168964" defTabSz="450571">
              <a:spcBef>
                <a:spcPts val="0"/>
              </a:spcBef>
              <a:buFont typeface="Arial" panose="020B0604020202020204" pitchFamily="34" charset="0"/>
              <a:buChar char="•"/>
              <a:defRPr/>
            </a:pPr>
            <a:r>
              <a:rPr lang="en-US" sz="900">
                <a:highlight>
                  <a:srgbClr val="C0C0C0"/>
                </a:highlight>
                <a:ea typeface="ＭＳ Ｐゴシック"/>
                <a:cs typeface="Calibri"/>
              </a:rPr>
              <a:t>$7.1M from spare parts and facilities maintenance</a:t>
            </a:r>
          </a:p>
          <a:p>
            <a:pPr marL="619535" lvl="1" indent="-168964">
              <a:spcBef>
                <a:spcPts val="0"/>
              </a:spcBef>
              <a:buFont typeface="Arial" panose="020B0604020202020204" pitchFamily="34" charset="0"/>
              <a:buChar char="•"/>
              <a:defRPr/>
            </a:pPr>
            <a:r>
              <a:rPr lang="en-US" sz="900">
                <a:highlight>
                  <a:srgbClr val="C0C0C0"/>
                </a:highlight>
                <a:ea typeface="ＭＳ Ｐゴシック"/>
                <a:cs typeface="Calibri"/>
              </a:rPr>
              <a:t>Insurance and other is driving 1% or $2.7M of the increase mainly from Northgate valuation and Link and Sounder vehicle increases.</a:t>
            </a:r>
          </a:p>
          <a:p>
            <a:pPr marL="619535" lvl="1" indent="-168964">
              <a:spcBef>
                <a:spcPts val="0"/>
              </a:spcBef>
              <a:buFont typeface="Arial" panose="020B0604020202020204" pitchFamily="34" charset="0"/>
              <a:buChar char="•"/>
              <a:defRPr/>
            </a:pPr>
            <a:r>
              <a:rPr lang="en-US" sz="900">
                <a:highlight>
                  <a:srgbClr val="C0C0C0"/>
                </a:highlight>
                <a:ea typeface="ＭＳ Ｐゴシック"/>
                <a:cs typeface="Calibri"/>
              </a:rPr>
              <a:t>DEIC comprises 1% or $4.8M for additional headcount for fare ambassadors and funding for engagement and outreach work. ($2.3M is in S&amp;B)</a:t>
            </a:r>
          </a:p>
          <a:p>
            <a:pPr marL="619535" lvl="1" indent="-168964">
              <a:spcBef>
                <a:spcPts val="0"/>
              </a:spcBef>
              <a:buFont typeface="Arial" panose="020B0604020202020204" pitchFamily="34" charset="0"/>
              <a:buChar char="•"/>
              <a:defRPr/>
            </a:pPr>
            <a:endParaRPr lang="en-US" sz="900">
              <a:highlight>
                <a:srgbClr val="C0C0C0"/>
              </a:highlight>
              <a:ea typeface="ＭＳ Ｐゴシック"/>
              <a:cs typeface="Calibri"/>
            </a:endParaRPr>
          </a:p>
          <a:p>
            <a:pPr marL="168964" indent="-168964">
              <a:spcBef>
                <a:spcPts val="0"/>
              </a:spcBef>
              <a:buFont typeface="Arial" panose="020B0604020202020204" pitchFamily="34" charset="0"/>
              <a:buChar char="•"/>
              <a:defRPr/>
            </a:pPr>
            <a:r>
              <a:rPr lang="en-US" sz="900" b="1">
                <a:highlight>
                  <a:srgbClr val="C0C0C0"/>
                </a:highlight>
                <a:ea typeface="ＭＳ Ｐゴシック"/>
                <a:cs typeface="Calibri"/>
              </a:rPr>
              <a:t>Link</a:t>
            </a:r>
            <a:r>
              <a:rPr lang="en-US" sz="900">
                <a:highlight>
                  <a:srgbClr val="C0C0C0"/>
                </a:highlight>
                <a:ea typeface="ＭＳ Ｐゴシック"/>
                <a:cs typeface="Calibri"/>
              </a:rPr>
              <a:t> increased $40M, mainly due to Purchased Transportation, security, spare parts, and insurance.</a:t>
            </a:r>
          </a:p>
          <a:p>
            <a:pPr marL="168964" indent="-168964">
              <a:spcBef>
                <a:spcPts val="0"/>
              </a:spcBef>
              <a:buFont typeface="Arial" panose="020B0604020202020204" pitchFamily="34" charset="0"/>
              <a:buChar char="•"/>
              <a:defRPr/>
            </a:pPr>
            <a:r>
              <a:rPr lang="en-US" sz="900" b="1">
                <a:highlight>
                  <a:srgbClr val="C0C0C0"/>
                </a:highlight>
                <a:ea typeface="ＭＳ Ｐゴシック"/>
                <a:cs typeface="Calibri"/>
              </a:rPr>
              <a:t>Sounder</a:t>
            </a:r>
            <a:r>
              <a:rPr lang="en-US" sz="900">
                <a:highlight>
                  <a:srgbClr val="C0C0C0"/>
                </a:highlight>
                <a:ea typeface="ＭＳ Ｐゴシック"/>
                <a:cs typeface="Calibri"/>
              </a:rPr>
              <a:t> increased $14M due to filling of vacancies expected in 2023, additional dollars for vehicles and facilities maintenance, and fuel costs.</a:t>
            </a:r>
          </a:p>
          <a:p>
            <a:pPr marL="168964" indent="-168964">
              <a:spcBef>
                <a:spcPts val="0"/>
              </a:spcBef>
              <a:buFont typeface="Arial" panose="020B0604020202020204" pitchFamily="34" charset="0"/>
              <a:buChar char="•"/>
              <a:defRPr/>
            </a:pPr>
            <a:r>
              <a:rPr lang="en-US" sz="900" b="1">
                <a:highlight>
                  <a:srgbClr val="C0C0C0"/>
                </a:highlight>
                <a:ea typeface="ＭＳ Ｐゴシック"/>
                <a:cs typeface="Calibri"/>
              </a:rPr>
              <a:t>Regional Express </a:t>
            </a:r>
            <a:r>
              <a:rPr lang="en-US" sz="900">
                <a:highlight>
                  <a:srgbClr val="C0C0C0"/>
                </a:highlight>
                <a:ea typeface="ＭＳ Ｐゴシック"/>
                <a:cs typeface="Calibri"/>
              </a:rPr>
              <a:t>increased $7M mainly due to Purchased transportation with an increase in partners rates and higher fuel costs.</a:t>
            </a:r>
          </a:p>
          <a:p>
            <a:pPr marL="168964" indent="-168964">
              <a:spcBef>
                <a:spcPts val="0"/>
              </a:spcBef>
              <a:buFont typeface="Arial" panose="020B0604020202020204" pitchFamily="34" charset="0"/>
              <a:buChar char="•"/>
              <a:defRPr/>
            </a:pPr>
            <a:r>
              <a:rPr lang="en-US" sz="900" b="1">
                <a:highlight>
                  <a:srgbClr val="C0C0C0"/>
                </a:highlight>
                <a:ea typeface="ＭＳ Ｐゴシック"/>
                <a:cs typeface="Calibri"/>
              </a:rPr>
              <a:t>Tacoma Link </a:t>
            </a:r>
            <a:r>
              <a:rPr lang="en-US" sz="900">
                <a:highlight>
                  <a:srgbClr val="C0C0C0"/>
                </a:highlight>
                <a:ea typeface="ＭＳ Ｐゴシック"/>
                <a:cs typeface="Calibri"/>
              </a:rPr>
              <a:t>increase of $6M is to account for revenue service of Hilltop Tacoma Link Extension in 2023.</a:t>
            </a:r>
          </a:p>
          <a:p>
            <a:pPr marL="168964" indent="-168964">
              <a:spcBef>
                <a:spcPts val="0"/>
              </a:spcBef>
              <a:buFont typeface="Arial" panose="020B0604020202020204" pitchFamily="34" charset="0"/>
              <a:buChar char="•"/>
              <a:defRPr/>
            </a:pPr>
            <a:endParaRPr lang="en-US" sz="900">
              <a:ea typeface="ＭＳ Ｐゴシック"/>
              <a:cs typeface="Calibri"/>
            </a:endParaRPr>
          </a:p>
          <a:p>
            <a:pPr>
              <a:spcBef>
                <a:spcPts val="0"/>
              </a:spcBef>
              <a:defRPr/>
            </a:pPr>
            <a:r>
              <a:rPr lang="en-US" sz="900" i="1">
                <a:ea typeface="ＭＳ Ｐゴシック"/>
                <a:cs typeface="Calibri"/>
              </a:rPr>
              <a:t>*2022 budget includes budget adjustments allowed under R2020-24 Budget Policy Section 3.4.2</a:t>
            </a:r>
          </a:p>
          <a:p>
            <a:pPr>
              <a:spcBef>
                <a:spcPts val="0"/>
              </a:spcBef>
              <a:defRPr/>
            </a:pPr>
            <a:r>
              <a:rPr lang="en-US" sz="900" i="1">
                <a:ea typeface="ＭＳ Ｐゴシック"/>
                <a:cs typeface="Calibri"/>
              </a:rPr>
              <a:t>$9.1M adjustment from PTS to Agency contingency to cover prior year PTS credit to account for equivalent impact to the budget from the credit received.</a:t>
            </a:r>
          </a:p>
          <a:p>
            <a:pPr>
              <a:spcBef>
                <a:spcPts val="0"/>
              </a:spcBef>
              <a:defRPr/>
            </a:pPr>
            <a:endParaRPr lang="en-US" sz="900">
              <a:ea typeface="ＭＳ Ｐゴシック"/>
              <a:cs typeface="Calibri"/>
            </a:endParaRPr>
          </a:p>
          <a:p>
            <a:pPr>
              <a:spcBef>
                <a:spcPts val="0"/>
              </a:spcBef>
              <a:defRPr/>
            </a:pPr>
            <a:r>
              <a:rPr lang="en-US" sz="900">
                <a:ea typeface="ＭＳ Ｐゴシック"/>
                <a:cs typeface="Calibri"/>
              </a:rPr>
              <a:t>=======================</a:t>
            </a:r>
          </a:p>
          <a:p>
            <a:pPr>
              <a:spcBef>
                <a:spcPts val="0"/>
              </a:spcBef>
              <a:defRPr/>
            </a:pPr>
            <a:r>
              <a:rPr lang="en-US" sz="900" err="1">
                <a:ea typeface="ＭＳ Ｐゴシック"/>
                <a:cs typeface="Calibri"/>
              </a:rPr>
              <a:t>Adtl</a:t>
            </a:r>
            <a:r>
              <a:rPr lang="en-US" sz="900">
                <a:ea typeface="ＭＳ Ｐゴシック"/>
                <a:cs typeface="Calibri"/>
              </a:rPr>
              <a:t> informational detail:</a:t>
            </a:r>
          </a:p>
          <a:p>
            <a:pPr>
              <a:spcBef>
                <a:spcPts val="0"/>
              </a:spcBef>
              <a:defRPr/>
            </a:pPr>
            <a:r>
              <a:rPr lang="en-US" sz="900" b="1">
                <a:ea typeface="ＭＳ Ｐゴシック"/>
                <a:cs typeface="Calibri"/>
              </a:rPr>
              <a:t>Link</a:t>
            </a:r>
            <a:r>
              <a:rPr lang="en-US" sz="900">
                <a:ea typeface="ＭＳ Ｐゴシック"/>
                <a:cs typeface="Calibri"/>
              </a:rPr>
              <a:t> $40.5M increase:</a:t>
            </a:r>
          </a:p>
          <a:p>
            <a:pPr marL="168964" indent="-168964">
              <a:spcBef>
                <a:spcPts val="0"/>
              </a:spcBef>
              <a:buFont typeface="Arial" panose="020B0604020202020204" pitchFamily="34" charset="0"/>
              <a:buChar char="•"/>
              <a:defRPr/>
            </a:pPr>
            <a:r>
              <a:rPr lang="en-US" sz="900">
                <a:ea typeface="ＭＳ Ｐゴシック"/>
                <a:cs typeface="Calibri"/>
              </a:rPr>
              <a:t>$14.7M PTS – $3.9M 5% inflation, $2.9M electro mechanics not eligible for startup, $2.4M due to PY recon, $1.5M increase in OT, $1.3M expanding system task orders/</a:t>
            </a:r>
            <a:r>
              <a:rPr lang="en-US" sz="900" err="1">
                <a:ea typeface="ＭＳ Ｐゴシック"/>
                <a:cs typeface="Calibri"/>
              </a:rPr>
              <a:t>adtl</a:t>
            </a:r>
            <a:r>
              <a:rPr lang="en-US" sz="900">
                <a:ea typeface="ＭＳ Ｐゴシック"/>
                <a:cs typeface="Calibri"/>
              </a:rPr>
              <a:t> O/H support/supplies, $0.9M 9 </a:t>
            </a:r>
            <a:r>
              <a:rPr lang="en-US" sz="900" err="1">
                <a:ea typeface="ＭＳ Ｐゴシック"/>
                <a:cs typeface="Calibri"/>
              </a:rPr>
              <a:t>mth</a:t>
            </a:r>
            <a:r>
              <a:rPr lang="en-US" sz="900">
                <a:ea typeface="ＭＳ Ｐゴシック"/>
                <a:cs typeface="Calibri"/>
              </a:rPr>
              <a:t> OMFE staff no covered in startup</a:t>
            </a:r>
          </a:p>
          <a:p>
            <a:pPr marL="168964" indent="-168964">
              <a:spcBef>
                <a:spcPts val="0"/>
              </a:spcBef>
              <a:buFont typeface="Arial" panose="020B0604020202020204" pitchFamily="34" charset="0"/>
              <a:buChar char="•"/>
              <a:defRPr/>
            </a:pPr>
            <a:r>
              <a:rPr lang="en-US" sz="900">
                <a:ea typeface="ＭＳ Ｐゴシック"/>
                <a:cs typeface="Calibri"/>
              </a:rPr>
              <a:t>$5.4M expense projects – 8 new projects, DSTT</a:t>
            </a:r>
          </a:p>
          <a:p>
            <a:pPr marL="168964" indent="-168964">
              <a:spcBef>
                <a:spcPts val="0"/>
              </a:spcBef>
              <a:buFont typeface="Arial" panose="020B0604020202020204" pitchFamily="34" charset="0"/>
              <a:buChar char="•"/>
              <a:defRPr/>
            </a:pPr>
            <a:r>
              <a:rPr lang="en-US" sz="900">
                <a:ea typeface="ＭＳ Ｐゴシック"/>
                <a:cs typeface="Calibri"/>
              </a:rPr>
              <a:t>$4.9M spares – for new fleet and existing aging fleet</a:t>
            </a:r>
          </a:p>
          <a:p>
            <a:pPr marL="168964" indent="-168964">
              <a:spcBef>
                <a:spcPts val="0"/>
              </a:spcBef>
              <a:buFont typeface="Arial" panose="020B0604020202020204" pitchFamily="34" charset="0"/>
              <a:buChar char="•"/>
              <a:defRPr/>
            </a:pPr>
            <a:r>
              <a:rPr lang="en-US" sz="900">
                <a:ea typeface="ＭＳ Ｐゴシック"/>
                <a:cs typeface="Calibri"/>
              </a:rPr>
              <a:t>$3.6M link consulting costs – bridge, tunnel work, expanding system unknowns</a:t>
            </a:r>
          </a:p>
          <a:p>
            <a:pPr marL="168964" indent="-168964">
              <a:spcBef>
                <a:spcPts val="0"/>
              </a:spcBef>
              <a:buFont typeface="Arial" panose="020B0604020202020204" pitchFamily="34" charset="0"/>
              <a:buChar char="•"/>
              <a:defRPr/>
            </a:pPr>
            <a:r>
              <a:rPr lang="en-US" sz="900">
                <a:ea typeface="ＭＳ Ｐゴシック"/>
                <a:cs typeface="Calibri"/>
              </a:rPr>
              <a:t>$3.0M security &amp; safety - inflation</a:t>
            </a:r>
          </a:p>
          <a:p>
            <a:pPr marL="168964" indent="-168964">
              <a:spcBef>
                <a:spcPts val="0"/>
              </a:spcBef>
              <a:buFont typeface="Arial" panose="020B0604020202020204" pitchFamily="34" charset="0"/>
              <a:buChar char="•"/>
              <a:defRPr/>
            </a:pPr>
            <a:r>
              <a:rPr lang="en-US" sz="900">
                <a:ea typeface="ＭＳ Ｐゴシック"/>
                <a:cs typeface="Calibri"/>
              </a:rPr>
              <a:t>$2.0M insurance – higher NGLE valuation</a:t>
            </a:r>
          </a:p>
          <a:p>
            <a:pPr marL="168964" indent="-168964">
              <a:spcBef>
                <a:spcPts val="0"/>
              </a:spcBef>
              <a:buFont typeface="Arial" panose="020B0604020202020204" pitchFamily="34" charset="0"/>
              <a:buChar char="•"/>
              <a:defRPr/>
            </a:pPr>
            <a:r>
              <a:rPr lang="en-US" sz="900">
                <a:ea typeface="ＭＳ Ｐゴシック"/>
                <a:cs typeface="Calibri"/>
              </a:rPr>
              <a:t>$1.5M S&amp;B increases (include filling vacancies)</a:t>
            </a:r>
          </a:p>
          <a:p>
            <a:pPr marL="168964" indent="-168964">
              <a:spcBef>
                <a:spcPts val="0"/>
              </a:spcBef>
              <a:buFont typeface="Arial" panose="020B0604020202020204" pitchFamily="34" charset="0"/>
              <a:buChar char="•"/>
              <a:defRPr/>
            </a:pPr>
            <a:r>
              <a:rPr lang="en-US" sz="900">
                <a:ea typeface="ＭＳ Ｐゴシック"/>
                <a:cs typeface="Calibri"/>
              </a:rPr>
              <a:t>$5.4M non-S&amp;B cost escalation ($1.3M PY recon) – i.e. - plug for all the small increase, no large drivers such as those listed above</a:t>
            </a:r>
          </a:p>
          <a:p>
            <a:pPr>
              <a:spcBef>
                <a:spcPts val="0"/>
              </a:spcBef>
              <a:defRPr/>
            </a:pPr>
            <a:endParaRPr lang="en-US" sz="900">
              <a:ea typeface="ＭＳ Ｐゴシック"/>
              <a:cs typeface="Calibri"/>
            </a:endParaRPr>
          </a:p>
          <a:p>
            <a:pPr defTabSz="450571">
              <a:spcBef>
                <a:spcPts val="0"/>
              </a:spcBef>
              <a:defRPr/>
            </a:pPr>
            <a:r>
              <a:rPr lang="en-US" sz="900" b="1">
                <a:ea typeface="ＭＳ Ｐゴシック"/>
                <a:cs typeface="Calibri"/>
              </a:rPr>
              <a:t>Sounder</a:t>
            </a:r>
            <a:r>
              <a:rPr lang="en-US" sz="900">
                <a:ea typeface="ＭＳ Ｐゴシック"/>
                <a:cs typeface="Calibri"/>
              </a:rPr>
              <a:t> $13.5M increase:</a:t>
            </a:r>
          </a:p>
          <a:p>
            <a:pPr marL="168964" indent="-168964" defTabSz="450571">
              <a:spcBef>
                <a:spcPts val="0"/>
              </a:spcBef>
              <a:buFont typeface="Arial" panose="020B0604020202020204" pitchFamily="34" charset="0"/>
              <a:buChar char="•"/>
              <a:defRPr/>
            </a:pPr>
            <a:r>
              <a:rPr lang="en-US" sz="900">
                <a:ea typeface="ＭＳ Ｐゴシック"/>
                <a:cs typeface="Calibri"/>
              </a:rPr>
              <a:t>$3.4M fuel Amtrak fuel at $5.00 per gallon (from $3.20 p/g)</a:t>
            </a:r>
          </a:p>
          <a:p>
            <a:pPr marL="168964" indent="-168964" defTabSz="450571">
              <a:spcBef>
                <a:spcPts val="0"/>
              </a:spcBef>
              <a:buFont typeface="Arial" panose="020B0604020202020204" pitchFamily="34" charset="0"/>
              <a:buChar char="•"/>
              <a:defRPr/>
            </a:pPr>
            <a:r>
              <a:rPr lang="en-US" sz="900">
                <a:ea typeface="ＭＳ Ｐゴシック"/>
                <a:cs typeface="Calibri"/>
              </a:rPr>
              <a:t>$2.4M expense projects - overhaul</a:t>
            </a:r>
          </a:p>
          <a:p>
            <a:pPr marL="168964" indent="-168964" defTabSz="450571">
              <a:spcBef>
                <a:spcPts val="0"/>
              </a:spcBef>
              <a:buFont typeface="Arial" panose="020B0604020202020204" pitchFamily="34" charset="0"/>
              <a:buChar char="•"/>
              <a:defRPr/>
            </a:pPr>
            <a:r>
              <a:rPr lang="en-US" sz="900">
                <a:ea typeface="ＭＳ Ｐゴシック"/>
                <a:cs typeface="Calibri"/>
              </a:rPr>
              <a:t>$2.2M vehicle &amp; facilities maintenance – escalations + increased service levels</a:t>
            </a:r>
          </a:p>
          <a:p>
            <a:pPr marL="168964" indent="-168964" defTabSz="450571">
              <a:spcBef>
                <a:spcPts val="0"/>
              </a:spcBef>
              <a:buFont typeface="Arial" panose="020B0604020202020204" pitchFamily="34" charset="0"/>
              <a:buChar char="•"/>
              <a:defRPr/>
            </a:pPr>
            <a:r>
              <a:rPr lang="en-US" sz="900">
                <a:ea typeface="ＭＳ Ｐゴシック"/>
                <a:cs typeface="Calibri"/>
              </a:rPr>
              <a:t>$1.9M agency o/h (higher agency-wide S&amp;B-4% merit, 2.75% reclass, 2% salary adj)</a:t>
            </a:r>
          </a:p>
          <a:p>
            <a:pPr marL="168964" indent="-168964" defTabSz="450571">
              <a:spcBef>
                <a:spcPts val="0"/>
              </a:spcBef>
              <a:buFont typeface="Arial" panose="020B0604020202020204" pitchFamily="34" charset="0"/>
              <a:buChar char="•"/>
              <a:defRPr/>
            </a:pPr>
            <a:r>
              <a:rPr lang="en-US" sz="900">
                <a:ea typeface="ＭＳ Ｐゴシック"/>
                <a:cs typeface="Calibri"/>
              </a:rPr>
              <a:t>$1.4M S&amp;B increases (include filling vacancies)</a:t>
            </a:r>
          </a:p>
          <a:p>
            <a:pPr marL="168964" indent="-168964" defTabSz="450571">
              <a:spcBef>
                <a:spcPts val="0"/>
              </a:spcBef>
              <a:buFont typeface="Arial" panose="020B0604020202020204" pitchFamily="34" charset="0"/>
              <a:buChar char="•"/>
              <a:defRPr/>
            </a:pPr>
            <a:r>
              <a:rPr lang="en-US" sz="900">
                <a:ea typeface="ＭＳ Ｐゴシック"/>
                <a:cs typeface="Calibri"/>
              </a:rPr>
              <a:t>$1.3M non-S&amp;B cost escalation</a:t>
            </a:r>
          </a:p>
          <a:p>
            <a:pPr marL="168964" indent="-168964" defTabSz="450571">
              <a:spcBef>
                <a:spcPts val="0"/>
              </a:spcBef>
              <a:buFont typeface="Arial" panose="020B0604020202020204" pitchFamily="34" charset="0"/>
              <a:buChar char="•"/>
              <a:defRPr/>
            </a:pPr>
            <a:r>
              <a:rPr lang="en-US" sz="900">
                <a:ea typeface="ＭＳ Ｐゴシック"/>
                <a:cs typeface="Calibri"/>
              </a:rPr>
              <a:t>$0.9M spares – escalations + increased service levels</a:t>
            </a:r>
          </a:p>
          <a:p>
            <a:pPr>
              <a:spcBef>
                <a:spcPts val="0"/>
              </a:spcBef>
              <a:defRPr/>
            </a:pPr>
            <a:endParaRPr lang="en-US" sz="900">
              <a:ea typeface="ＭＳ Ｐゴシック"/>
              <a:cs typeface="Calibri"/>
            </a:endParaRPr>
          </a:p>
          <a:p>
            <a:pPr>
              <a:spcBef>
                <a:spcPts val="0"/>
              </a:spcBef>
              <a:defRPr/>
            </a:pPr>
            <a:r>
              <a:rPr lang="en-US" sz="900" b="1">
                <a:ea typeface="ＭＳ Ｐゴシック"/>
                <a:cs typeface="Calibri"/>
              </a:rPr>
              <a:t>Regional Express</a:t>
            </a:r>
            <a:r>
              <a:rPr lang="en-US" sz="900">
                <a:ea typeface="ＭＳ Ｐゴシック"/>
                <a:cs typeface="Calibri"/>
              </a:rPr>
              <a:t> $7.0M increase:</a:t>
            </a:r>
          </a:p>
          <a:p>
            <a:pPr marL="168964" indent="-168964">
              <a:spcBef>
                <a:spcPts val="0"/>
              </a:spcBef>
              <a:buFont typeface="Arial" panose="020B0604020202020204" pitchFamily="34" charset="0"/>
              <a:buChar char="•"/>
              <a:defRPr/>
            </a:pPr>
            <a:r>
              <a:rPr lang="en-US" sz="900">
                <a:ea typeface="ＭＳ Ｐゴシック"/>
                <a:cs typeface="Calibri"/>
              </a:rPr>
              <a:t>$9.2M PTS ($5.4M PY recon) – increase in platform hours, gas at $5 per gallon</a:t>
            </a:r>
          </a:p>
          <a:p>
            <a:pPr marL="168964" indent="-168964">
              <a:spcBef>
                <a:spcPts val="0"/>
              </a:spcBef>
              <a:buFont typeface="Arial" panose="020B0604020202020204" pitchFamily="34" charset="0"/>
              <a:buChar char="•"/>
              <a:defRPr/>
            </a:pPr>
            <a:r>
              <a:rPr lang="en-US" sz="900">
                <a:ea typeface="ＭＳ Ｐゴシック"/>
                <a:cs typeface="Calibri"/>
              </a:rPr>
              <a:t>$0.9M facility </a:t>
            </a:r>
            <a:r>
              <a:rPr lang="en-US" sz="900" err="1">
                <a:ea typeface="ＭＳ Ｐゴシック"/>
                <a:cs typeface="Calibri"/>
              </a:rPr>
              <a:t>maint</a:t>
            </a:r>
            <a:endParaRPr lang="en-US" sz="900">
              <a:ea typeface="ＭＳ Ｐゴシック"/>
              <a:cs typeface="Calibri"/>
            </a:endParaRPr>
          </a:p>
          <a:p>
            <a:pPr marL="168964" indent="-168964">
              <a:spcBef>
                <a:spcPts val="0"/>
              </a:spcBef>
              <a:buFont typeface="Arial" panose="020B0604020202020204" pitchFamily="34" charset="0"/>
              <a:buChar char="•"/>
              <a:defRPr/>
            </a:pPr>
            <a:r>
              <a:rPr lang="en-US" sz="900">
                <a:ea typeface="ＭＳ Ｐゴシック"/>
                <a:cs typeface="Calibri"/>
              </a:rPr>
              <a:t>($0.8M) fare vending</a:t>
            </a:r>
          </a:p>
          <a:p>
            <a:pPr marL="168964" indent="-168964">
              <a:spcBef>
                <a:spcPts val="0"/>
              </a:spcBef>
              <a:buFont typeface="Arial" panose="020B0604020202020204" pitchFamily="34" charset="0"/>
              <a:buChar char="•"/>
              <a:defRPr/>
            </a:pPr>
            <a:r>
              <a:rPr lang="en-US" sz="900">
                <a:ea typeface="ＭＳ Ｐゴシック"/>
                <a:cs typeface="Calibri"/>
              </a:rPr>
              <a:t>($0.6M) expense projects</a:t>
            </a:r>
          </a:p>
          <a:p>
            <a:pPr marL="168964" indent="-168964">
              <a:spcBef>
                <a:spcPts val="0"/>
              </a:spcBef>
              <a:buFont typeface="Arial" panose="020B0604020202020204" pitchFamily="34" charset="0"/>
              <a:buChar char="•"/>
              <a:defRPr/>
            </a:pPr>
            <a:r>
              <a:rPr lang="en-US" sz="900">
                <a:ea typeface="ＭＳ Ｐゴシック"/>
                <a:cs typeface="Calibri"/>
              </a:rPr>
              <a:t>($0.5M) decrease in S&amp;B (including filing vacancies)</a:t>
            </a:r>
          </a:p>
          <a:p>
            <a:pPr marL="168964" indent="-168964">
              <a:spcBef>
                <a:spcPts val="0"/>
              </a:spcBef>
              <a:buFont typeface="Arial" panose="020B0604020202020204" pitchFamily="34" charset="0"/>
              <a:buChar char="•"/>
              <a:defRPr/>
            </a:pPr>
            <a:r>
              <a:rPr lang="en-US" sz="900">
                <a:ea typeface="ＭＳ Ｐゴシック"/>
                <a:cs typeface="Calibri"/>
              </a:rPr>
              <a:t>($0.6M) other</a:t>
            </a:r>
          </a:p>
          <a:p>
            <a:pPr>
              <a:spcBef>
                <a:spcPts val="0"/>
              </a:spcBef>
              <a:defRPr/>
            </a:pPr>
            <a:endParaRPr lang="en-US" sz="900">
              <a:ea typeface="ＭＳ Ｐゴシック"/>
              <a:cs typeface="Calibri"/>
            </a:endParaRPr>
          </a:p>
          <a:p>
            <a:pPr>
              <a:spcBef>
                <a:spcPts val="0"/>
              </a:spcBef>
              <a:defRPr/>
            </a:pPr>
            <a:r>
              <a:rPr lang="en-US" sz="900" b="1" err="1">
                <a:ea typeface="ＭＳ Ｐゴシック"/>
                <a:cs typeface="Calibri"/>
              </a:rPr>
              <a:t>Tlink</a:t>
            </a:r>
            <a:r>
              <a:rPr lang="en-US" sz="900">
                <a:ea typeface="ＭＳ Ｐゴシック"/>
                <a:cs typeface="Calibri"/>
              </a:rPr>
              <a:t> $6.1M increase - assumes HTLE opening ~Q1 2023: </a:t>
            </a:r>
          </a:p>
          <a:p>
            <a:pPr marL="168964" indent="-168964">
              <a:spcBef>
                <a:spcPts val="0"/>
              </a:spcBef>
              <a:buFont typeface="Arial" panose="020B0604020202020204" pitchFamily="34" charset="0"/>
              <a:buChar char="•"/>
              <a:defRPr/>
            </a:pPr>
            <a:r>
              <a:rPr lang="en-US" sz="900">
                <a:ea typeface="ＭＳ Ｐゴシック"/>
                <a:cs typeface="Calibri"/>
              </a:rPr>
              <a:t>$1.5M loss of startup labor capitalization - HTLE</a:t>
            </a:r>
          </a:p>
          <a:p>
            <a:pPr marL="168964" indent="-168964" defTabSz="450571">
              <a:spcBef>
                <a:spcPts val="0"/>
              </a:spcBef>
              <a:buFont typeface="Arial" panose="020B0604020202020204" pitchFamily="34" charset="0"/>
              <a:buChar char="•"/>
              <a:defRPr/>
            </a:pPr>
            <a:r>
              <a:rPr lang="en-US" sz="900">
                <a:ea typeface="ＭＳ Ｐゴシック"/>
                <a:cs typeface="Calibri"/>
              </a:rPr>
              <a:t>$1.0M increase in S&amp;B- HTLE</a:t>
            </a:r>
          </a:p>
          <a:p>
            <a:pPr marL="168964" indent="-168964" defTabSz="450571">
              <a:spcBef>
                <a:spcPts val="0"/>
              </a:spcBef>
              <a:buFont typeface="Arial" panose="020B0604020202020204" pitchFamily="34" charset="0"/>
              <a:buChar char="•"/>
              <a:defRPr/>
            </a:pPr>
            <a:r>
              <a:rPr lang="en-US" sz="900">
                <a:ea typeface="ＭＳ Ｐゴシック"/>
                <a:cs typeface="Calibri"/>
              </a:rPr>
              <a:t>$1.0M security &amp; safety- HTLE</a:t>
            </a:r>
          </a:p>
          <a:p>
            <a:pPr marL="168964" indent="-168964" defTabSz="450571">
              <a:spcBef>
                <a:spcPts val="0"/>
              </a:spcBef>
              <a:buFont typeface="Arial" panose="020B0604020202020204" pitchFamily="34" charset="0"/>
              <a:buChar char="•"/>
              <a:defRPr/>
            </a:pPr>
            <a:r>
              <a:rPr lang="en-US" sz="900">
                <a:ea typeface="ＭＳ Ｐゴシック"/>
                <a:cs typeface="Calibri"/>
              </a:rPr>
              <a:t>$0.4M spares and equipment- HTLE</a:t>
            </a:r>
          </a:p>
          <a:p>
            <a:pPr marL="168964" indent="-168964" defTabSz="450571">
              <a:spcBef>
                <a:spcPts val="0"/>
              </a:spcBef>
              <a:buFont typeface="Arial" panose="020B0604020202020204" pitchFamily="34" charset="0"/>
              <a:buChar char="•"/>
              <a:defRPr/>
            </a:pPr>
            <a:r>
              <a:rPr lang="en-US" sz="900">
                <a:ea typeface="ＭＳ Ｐゴシック"/>
                <a:cs typeface="Calibri"/>
              </a:rPr>
              <a:t>$0.3M insurance- HTLE</a:t>
            </a:r>
          </a:p>
          <a:p>
            <a:pPr marL="168964" indent="-168964" defTabSz="450571">
              <a:spcBef>
                <a:spcPts val="0"/>
              </a:spcBef>
              <a:buFont typeface="Arial" panose="020B0604020202020204" pitchFamily="34" charset="0"/>
              <a:buChar char="•"/>
              <a:defRPr/>
            </a:pPr>
            <a:r>
              <a:rPr lang="en-US" sz="900">
                <a:ea typeface="ＭＳ Ｐゴシック"/>
                <a:cs typeface="Calibri"/>
              </a:rPr>
              <a:t>$0.3M new facilities- HTLE</a:t>
            </a:r>
          </a:p>
          <a:p>
            <a:pPr marL="168964" indent="-168964" defTabSz="450571">
              <a:spcBef>
                <a:spcPts val="0"/>
              </a:spcBef>
              <a:buFont typeface="Arial" panose="020B0604020202020204" pitchFamily="34" charset="0"/>
              <a:buChar char="•"/>
              <a:defRPr/>
            </a:pPr>
            <a:r>
              <a:rPr lang="en-US" sz="900">
                <a:ea typeface="ＭＳ Ｐゴシック"/>
                <a:cs typeface="Calibri"/>
              </a:rPr>
              <a:t>$0.3M agency o/h (higher agency-wide S&amp;B-4% merit, 2.75% reclass, 2% salary adj.)</a:t>
            </a:r>
          </a:p>
          <a:p>
            <a:pPr marL="168964" indent="-168964" defTabSz="450571">
              <a:spcBef>
                <a:spcPts val="0"/>
              </a:spcBef>
              <a:buFont typeface="Arial" panose="020B0604020202020204" pitchFamily="34" charset="0"/>
              <a:buChar char="•"/>
              <a:defRPr/>
            </a:pPr>
            <a:r>
              <a:rPr lang="en-US" sz="900">
                <a:ea typeface="ＭＳ Ｐゴシック"/>
                <a:cs typeface="Calibri"/>
              </a:rPr>
              <a:t>$0.3M expense projects- HTLE</a:t>
            </a:r>
          </a:p>
          <a:p>
            <a:pPr marL="168964" indent="-168964" defTabSz="450571">
              <a:spcBef>
                <a:spcPts val="0"/>
              </a:spcBef>
              <a:buFont typeface="Arial" panose="020B0604020202020204" pitchFamily="34" charset="0"/>
              <a:buChar char="•"/>
              <a:defRPr/>
            </a:pPr>
            <a:r>
              <a:rPr lang="en-US" sz="900">
                <a:ea typeface="ＭＳ Ｐゴシック"/>
                <a:cs typeface="Calibri"/>
              </a:rPr>
              <a:t>$0.2M utilities- HTLE</a:t>
            </a:r>
          </a:p>
          <a:p>
            <a:pPr marL="168964" indent="-168964">
              <a:spcBef>
                <a:spcPts val="0"/>
              </a:spcBef>
              <a:buFont typeface="Arial" panose="020B0604020202020204" pitchFamily="34" charset="0"/>
              <a:buChar char="•"/>
              <a:defRPr/>
            </a:pPr>
            <a:r>
              <a:rPr lang="en-US" sz="900">
                <a:ea typeface="ＭＳ Ｐゴシック"/>
                <a:cs typeface="Calibri"/>
              </a:rPr>
              <a:t>$0.8M other</a:t>
            </a:r>
            <a:endParaRPr lang="en-US" sz="1800"/>
          </a:p>
          <a:p>
            <a:pPr>
              <a:spcAft>
                <a:spcPts val="641"/>
              </a:spcAft>
            </a:pPr>
            <a:endParaRPr lang="en-US" sz="3500"/>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11</a:t>
            </a:fld>
            <a:endParaRPr lang="en-US"/>
          </a:p>
        </p:txBody>
      </p:sp>
    </p:spTree>
    <p:extLst>
      <p:ext uri="{BB962C8B-B14F-4D97-AF65-F5344CB8AC3E}">
        <p14:creationId xmlns:p14="http://schemas.microsoft.com/office/powerpoint/2010/main" val="85799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12</a:t>
            </a:fld>
            <a:endParaRPr lang="en-US"/>
          </a:p>
        </p:txBody>
      </p:sp>
    </p:spTree>
    <p:extLst>
      <p:ext uri="{BB962C8B-B14F-4D97-AF65-F5344CB8AC3E}">
        <p14:creationId xmlns:p14="http://schemas.microsoft.com/office/powerpoint/2010/main" val="38670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defTabSz="450571">
              <a:buFont typeface="Arial" panose="020B0604020202020204" pitchFamily="34" charset="0"/>
              <a:buChar char="•"/>
              <a:defRPr/>
            </a:pPr>
            <a:r>
              <a:rPr lang="en-US">
                <a:highlight>
                  <a:srgbClr val="C0C0C0"/>
                </a:highlight>
                <a:ea typeface="ＭＳ Ｐゴシック"/>
                <a:cs typeface="Calibri"/>
              </a:rPr>
              <a:t>This slide provides a summary of the changes in the TIP as a result of the Proposed 2023 budget and rolling the TIP forward an additional year.</a:t>
            </a:r>
            <a:endParaRPr lang="en-US" b="0">
              <a:highlight>
                <a:srgbClr val="C0C0C0"/>
              </a:highlight>
              <a:ea typeface="ＭＳ Ｐゴシック"/>
              <a:cs typeface="Calibri"/>
            </a:endParaRPr>
          </a:p>
          <a:p>
            <a:pPr marL="168964" indent="-168964" defTabSz="450571">
              <a:buFont typeface="Arial" panose="020B0604020202020204" pitchFamily="34" charset="0"/>
              <a:buChar char="•"/>
              <a:defRPr/>
            </a:pPr>
            <a:r>
              <a:rPr lang="en-US" b="0">
                <a:solidFill>
                  <a:srgbClr val="FF0000"/>
                </a:solidFill>
                <a:highlight>
                  <a:srgbClr val="C0C0C0"/>
                </a:highlight>
              </a:rPr>
              <a:t>The TIP represents not just the annual proposed amount but the total through 2028 to complete the milestone(s) in future years.</a:t>
            </a:r>
          </a:p>
          <a:p>
            <a:pPr marL="168964" indent="-168964" defTabSz="450571">
              <a:buFont typeface="Arial" panose="020B0604020202020204" pitchFamily="34" charset="0"/>
              <a:buChar char="•"/>
              <a:defRPr/>
            </a:pPr>
            <a:r>
              <a:rPr lang="en-US" b="0">
                <a:solidFill>
                  <a:srgbClr val="FF0000"/>
                </a:solidFill>
                <a:highlight>
                  <a:srgbClr val="C0C0C0"/>
                </a:highlight>
              </a:rPr>
              <a:t>The total change in the TIP is $1.5B.</a:t>
            </a:r>
          </a:p>
          <a:p>
            <a:pPr marL="168964" indent="-168964" defTabSz="450571">
              <a:buFont typeface="Arial" panose="020B0604020202020204" pitchFamily="34" charset="0"/>
              <a:buChar char="•"/>
              <a:defRPr/>
            </a:pPr>
            <a:r>
              <a:rPr lang="en-US" b="0">
                <a:solidFill>
                  <a:srgbClr val="FF0000"/>
                </a:solidFill>
                <a:highlight>
                  <a:srgbClr val="C0C0C0"/>
                </a:highlight>
              </a:rPr>
              <a:t>The majority of the increase is driven by – </a:t>
            </a:r>
          </a:p>
          <a:p>
            <a:pPr marL="619535" lvl="1" indent="-168964" defTabSz="450571">
              <a:buFont typeface="Arial" panose="020B0604020202020204" pitchFamily="34" charset="0"/>
              <a:buChar char="•"/>
              <a:defRPr/>
            </a:pPr>
            <a:r>
              <a:rPr lang="en-US" b="0">
                <a:solidFill>
                  <a:srgbClr val="FF0000"/>
                </a:solidFill>
                <a:highlight>
                  <a:srgbClr val="C0C0C0"/>
                </a:highlight>
              </a:rPr>
              <a:t>Adding an additional year to the administrative operating project, which shows up in the Non-System Expansion line</a:t>
            </a:r>
          </a:p>
          <a:p>
            <a:pPr marL="619535" lvl="1" indent="-168964" defTabSz="450571">
              <a:buFont typeface="Arial" panose="020B0604020202020204" pitchFamily="34" charset="0"/>
              <a:buChar char="•"/>
              <a:defRPr/>
            </a:pPr>
            <a:r>
              <a:rPr lang="en-US" b="0">
                <a:solidFill>
                  <a:srgbClr val="FF0000"/>
                </a:solidFill>
                <a:highlight>
                  <a:srgbClr val="C0C0C0"/>
                </a:highlight>
              </a:rPr>
              <a:t>Dollars forecasted for ROW purchases for WSBLE and TDLE</a:t>
            </a:r>
          </a:p>
          <a:p>
            <a:pPr marL="619535" lvl="1" indent="-168964" defTabSz="450571">
              <a:buFont typeface="Arial" panose="020B0604020202020204" pitchFamily="34" charset="0"/>
              <a:buChar char="•"/>
              <a:defRPr/>
            </a:pPr>
            <a:r>
              <a:rPr lang="en-US" b="0">
                <a:solidFill>
                  <a:srgbClr val="FF0000"/>
                </a:solidFill>
                <a:highlight>
                  <a:srgbClr val="C0C0C0"/>
                </a:highlight>
              </a:rPr>
              <a:t>Final design and construction on BRT projects</a:t>
            </a:r>
          </a:p>
          <a:p>
            <a:pPr marL="619535" lvl="1" indent="-168964" defTabSz="450571">
              <a:buFont typeface="Arial" panose="020B0604020202020204" pitchFamily="34" charset="0"/>
              <a:buChar char="•"/>
              <a:defRPr/>
            </a:pPr>
            <a:r>
              <a:rPr lang="en-US" b="0">
                <a:solidFill>
                  <a:srgbClr val="FF0000"/>
                </a:solidFill>
                <a:highlight>
                  <a:srgbClr val="C0C0C0"/>
                </a:highlight>
              </a:rPr>
              <a:t>In addition, the NE 130</a:t>
            </a:r>
            <a:r>
              <a:rPr lang="en-US" b="0" baseline="30000">
                <a:solidFill>
                  <a:srgbClr val="FF0000"/>
                </a:solidFill>
                <a:highlight>
                  <a:srgbClr val="C0C0C0"/>
                </a:highlight>
              </a:rPr>
              <a:t>th</a:t>
            </a:r>
            <a:r>
              <a:rPr lang="en-US" b="0">
                <a:solidFill>
                  <a:srgbClr val="FF0000"/>
                </a:solidFill>
                <a:highlight>
                  <a:srgbClr val="C0C0C0"/>
                </a:highlight>
              </a:rPr>
              <a:t> ST. light rail project had additional dollars added to future years during a 2022 budget action back in June</a:t>
            </a:r>
          </a:p>
          <a:p>
            <a:pPr marL="619535" lvl="1" indent="-168964" defTabSz="450571">
              <a:buFont typeface="Arial" panose="020B0604020202020204" pitchFamily="34" charset="0"/>
              <a:buChar char="•"/>
              <a:defRPr/>
            </a:pPr>
            <a:endParaRPr lang="en-US" b="0">
              <a:solidFill>
                <a:srgbClr val="FF0000"/>
              </a:solidFill>
              <a:highlight>
                <a:srgbClr val="C0C0C0"/>
              </a:highlight>
            </a:endParaRPr>
          </a:p>
          <a:p>
            <a:pPr>
              <a:defRPr/>
            </a:pPr>
            <a:endParaRPr lang="en-US" b="0">
              <a:solidFill>
                <a:srgbClr val="FF0000"/>
              </a:solidFill>
            </a:endParaRPr>
          </a:p>
          <a:p>
            <a:pPr defTabSz="450571">
              <a:defRPr/>
            </a:pPr>
            <a:r>
              <a:rPr lang="en-US" b="1" baseline="0">
                <a:cs typeface="Calibri"/>
              </a:rPr>
              <a:t>SYSTEM EXPANSION</a:t>
            </a:r>
          </a:p>
          <a:p>
            <a:pPr defTabSz="450571">
              <a:defRPr/>
            </a:pPr>
            <a:r>
              <a:rPr lang="en-US">
                <a:ea typeface="ＭＳ Ｐゴシック"/>
                <a:cs typeface="Calibri"/>
              </a:rPr>
              <a:t>Largest increases by are in existing project with changes.</a:t>
            </a:r>
          </a:p>
          <a:p>
            <a:pPr defTabSz="450571">
              <a:defRPr/>
            </a:pPr>
            <a:r>
              <a:rPr lang="en-US" b="1">
                <a:ea typeface="ＭＳ Ｐゴシック"/>
                <a:cs typeface="Calibri"/>
              </a:rPr>
              <a:t>17 projects in total has changes to project allocation (reminder that this is not the annual budget).</a:t>
            </a:r>
          </a:p>
          <a:p>
            <a:pPr defTabSz="450571">
              <a:defRPr/>
            </a:pPr>
            <a:endParaRPr lang="en-US" b="1">
              <a:ea typeface="ＭＳ Ｐゴシック"/>
              <a:cs typeface="Calibri"/>
            </a:endParaRPr>
          </a:p>
          <a:p>
            <a:pPr defTabSz="450571">
              <a:defRPr/>
            </a:pPr>
            <a:r>
              <a:rPr lang="en-US" b="0" u="sng">
                <a:ea typeface="ＭＳ Ｐゴシック"/>
                <a:cs typeface="Calibri"/>
              </a:rPr>
              <a:t>Added to the TIP that is NOT because of the 2023 Budget – </a:t>
            </a:r>
          </a:p>
          <a:p>
            <a:pPr defTabSz="450571">
              <a:defRPr/>
            </a:pPr>
            <a:r>
              <a:rPr lang="en-US" b="0" u="none">
                <a:ea typeface="ＭＳ Ｐゴシック"/>
                <a:cs typeface="Calibri"/>
              </a:rPr>
              <a:t>Majority of these project has completed that initial preliminary engineering/assessment work and ready with estimates to continue PE, FD procurement and ROW acquisitions and construction. </a:t>
            </a:r>
          </a:p>
          <a:p>
            <a:pPr marL="168964" indent="-168964" defTabSz="450571">
              <a:buFont typeface="Arial" panose="020B0604020202020204" pitchFamily="34" charset="0"/>
              <a:buChar char="•"/>
              <a:defRPr/>
            </a:pPr>
            <a:r>
              <a:rPr lang="en-US" u="none">
                <a:ea typeface="ＭＳ Ｐゴシック"/>
                <a:cs typeface="Calibri"/>
              </a:rPr>
              <a:t>Link – </a:t>
            </a:r>
            <a:r>
              <a:rPr lang="en-US" u="none"/>
              <a:t>The WSBLE project increased by $569M and in separated into 2 projects after completion of the initial PE work. Ballard Link and WS Link Extensions has separate revenue service dates. </a:t>
            </a:r>
            <a:endParaRPr lang="en-US" b="0" u="none">
              <a:ea typeface="ＭＳ Ｐゴシック"/>
              <a:cs typeface="Calibri"/>
            </a:endParaRPr>
          </a:p>
          <a:p>
            <a:pPr marL="619535" lvl="1" indent="-168964" defTabSz="450571">
              <a:buFont typeface="Arial" panose="020B0604020202020204" pitchFamily="34" charset="0"/>
              <a:buChar char="•"/>
              <a:defRPr/>
            </a:pPr>
            <a:r>
              <a:rPr lang="en-US" u="none"/>
              <a:t>Ballard Link increased by $343.9M for the procurement of DB project management and ROW. The preferred alternative has been identified by project team pending Board’s approval. </a:t>
            </a:r>
            <a:r>
              <a:rPr lang="en-US" b="0" i="0" u="none">
                <a:ea typeface="ＭＳ Ｐゴシック"/>
                <a:cs typeface="Calibri"/>
              </a:rPr>
              <a:t>The increase in TIP is requested to begin early property acquisitions to maintain schedule and reduce risk. Property cannot be purchased, except protective acquisitions before the Record of Decisions which is an action that the Board must take.</a:t>
            </a:r>
            <a:endParaRPr lang="en-US" b="0" i="0" u="none"/>
          </a:p>
          <a:p>
            <a:pPr marL="619535" lvl="1" indent="-168964" defTabSz="450571">
              <a:buFont typeface="Arial" panose="020B0604020202020204" pitchFamily="34" charset="0"/>
              <a:buChar char="•"/>
              <a:defRPr/>
            </a:pPr>
            <a:r>
              <a:rPr lang="en-US" u="none"/>
              <a:t>West Seattle link project is established at $225M to continue the preliminary engineering phase, prepare FEIS; support project to be built determination; and final design procurement. The increase in TIP is requested now upon decision of the delivery method, the increase will procurement of DBPM plus for RFP and requirements documentations.</a:t>
            </a:r>
            <a:endParaRPr lang="en-US" u="none">
              <a:highlight>
                <a:srgbClr val="FFFF00"/>
              </a:highlight>
              <a:ea typeface="ＭＳ Ｐゴシック"/>
              <a:cs typeface="Calibri"/>
            </a:endParaRPr>
          </a:p>
          <a:p>
            <a:pPr marL="168964" indent="-168964">
              <a:buFont typeface="Arial" panose="020B0604020202020204" pitchFamily="34" charset="0"/>
              <a:buChar char="•"/>
              <a:defRPr/>
            </a:pPr>
            <a:r>
              <a:rPr lang="en-US" u="none">
                <a:cs typeface="Calibri"/>
              </a:rPr>
              <a:t>Link - TDLE $172.7M to predominantly fund commencement of property acquisition on OMF: South, and support the extension of TDLE Phase 2 (authorized via Board action in Fall 2022). There are plans to separate the projects in 2023. </a:t>
            </a:r>
          </a:p>
          <a:p>
            <a:pPr marL="619535" lvl="1" indent="-168964">
              <a:buFont typeface="Arial" panose="020B0604020202020204" pitchFamily="34" charset="0"/>
              <a:buChar char="•"/>
              <a:defRPr/>
            </a:pPr>
            <a:r>
              <a:rPr lang="en-US" u="none">
                <a:cs typeface="Calibri"/>
              </a:rPr>
              <a:t>OMFS is requesting TIP now upon decision of the delivery method. OMFS plans to proceed to Phase gate for DBPM and publish FEIS procurement in first half of 2023 and select project to built in the second half. Funding and phase gates are not connected.</a:t>
            </a:r>
          </a:p>
          <a:p>
            <a:pPr marL="619535" lvl="1" indent="-168964">
              <a:buFont typeface="Arial" panose="020B0604020202020204" pitchFamily="34" charset="0"/>
              <a:buChar char="•"/>
              <a:defRPr/>
            </a:pPr>
            <a:r>
              <a:rPr lang="en-US" u="none">
                <a:cs typeface="Calibri"/>
              </a:rPr>
              <a:t>TDLE is requesting for TIP now as the project has currently better information and estimates to proceed with the protective acquisition. (and with a willing seller the project team wants to be able to act quickly.)</a:t>
            </a:r>
          </a:p>
          <a:p>
            <a:pPr>
              <a:defRPr/>
            </a:pPr>
            <a:endParaRPr lang="en-US" u="none">
              <a:cs typeface="Calibri"/>
            </a:endParaRPr>
          </a:p>
          <a:p>
            <a:pPr marL="168964" indent="-168964" defTabSz="450571">
              <a:buFont typeface="Arial" panose="020B0604020202020204" pitchFamily="34" charset="0"/>
              <a:buChar char="•"/>
              <a:defRPr/>
            </a:pPr>
            <a:r>
              <a:rPr lang="en-US" u="none">
                <a:ea typeface="ＭＳ Ｐゴシック"/>
                <a:cs typeface="Calibri"/>
              </a:rPr>
              <a:t>BRT- Bus base north increased by $219M to fund an additional year of staff time, Final Design, procurement of Bus Base North construction and some Construction UAC. Baseline is anticipated in early Q2, however, with phase gate independent of funding, the increase in TIP is requested during the budget cycle to reduce schedule risk. The project intends to begin the construction procurement late 2023. </a:t>
            </a:r>
          </a:p>
          <a:p>
            <a:pPr marL="168964" indent="-168964" defTabSz="450571">
              <a:buFont typeface="Arial" panose="020B0604020202020204" pitchFamily="34" charset="0"/>
              <a:buChar char="•"/>
              <a:defRPr/>
            </a:pPr>
            <a:endParaRPr lang="en-US" u="none">
              <a:ea typeface="ＭＳ Ｐゴシック"/>
              <a:cs typeface="Calibri"/>
            </a:endParaRPr>
          </a:p>
          <a:p>
            <a:pPr defTabSz="450571">
              <a:defRPr/>
            </a:pPr>
            <a:r>
              <a:rPr lang="en-US" b="0" u="sng">
                <a:ea typeface="ＭＳ Ｐゴシック"/>
                <a:cs typeface="Calibri"/>
              </a:rPr>
              <a:t>Added to the TIP because of the 2023 Budget</a:t>
            </a:r>
          </a:p>
          <a:p>
            <a:pPr marL="168964" indent="-168964">
              <a:buFont typeface="Arial" panose="020B0604020202020204" pitchFamily="34" charset="0"/>
              <a:buChar char="•"/>
              <a:defRPr/>
            </a:pPr>
            <a:r>
              <a:rPr lang="en-US" u="none">
                <a:ea typeface="ＭＳ Ｐゴシック"/>
                <a:cs typeface="Calibri"/>
              </a:rPr>
              <a:t>BRT - I-405 BRT increased by $162.4M to fund an additional year of staff time, final design, WSDOT Agreement for Tukwila International Blvd. Station, ST contribution to City of Renton Park &amp; Ride, re-establish construction unallocated contingency, and vehicle procurement.</a:t>
            </a:r>
          </a:p>
          <a:p>
            <a:pPr>
              <a:defRPr/>
            </a:pPr>
            <a:endParaRPr lang="en-US" u="none">
              <a:ea typeface="ＭＳ Ｐゴシック"/>
              <a:cs typeface="Calibri"/>
            </a:endParaRPr>
          </a:p>
          <a:p>
            <a:pPr marL="168964" indent="-168964" defTabSz="450571">
              <a:buFont typeface="Arial" panose="020B0604020202020204" pitchFamily="34" charset="0"/>
              <a:buChar char="•"/>
              <a:defRPr/>
            </a:pPr>
            <a:r>
              <a:rPr lang="en-US" u="none">
                <a:ea typeface="ＭＳ Ｐゴシック"/>
                <a:cs typeface="Calibri"/>
              </a:rPr>
              <a:t>Sounder – Sounder South </a:t>
            </a:r>
            <a:r>
              <a:rPr lang="en-US">
                <a:ea typeface="ＭＳ Ｐゴシック"/>
                <a:cs typeface="Calibri"/>
              </a:rPr>
              <a:t>Capacity Expansion increased by $13.7M for the following activities:</a:t>
            </a:r>
          </a:p>
          <a:p>
            <a:pPr marL="619535" lvl="1" indent="-168964">
              <a:buFont typeface="Arial" panose="020B0604020202020204" pitchFamily="34" charset="0"/>
              <a:buChar char="•"/>
              <a:defRPr/>
            </a:pPr>
            <a:r>
              <a:rPr lang="en-US">
                <a:ea typeface="ＭＳ Ｐゴシック"/>
                <a:cs typeface="Calibri"/>
              </a:rPr>
              <a:t>$2.4 million for King Street Station Platform Area Improvements for conceptual engineering, environmental assessment, BNSF coordination, and ROW activities. </a:t>
            </a:r>
          </a:p>
          <a:p>
            <a:pPr marL="619535" lvl="1" indent="-168964">
              <a:buFont typeface="Arial" panose="020B0604020202020204" pitchFamily="34" charset="0"/>
              <a:buChar char="•"/>
              <a:defRPr/>
            </a:pPr>
            <a:r>
              <a:rPr lang="en-US">
                <a:ea typeface="ＭＳ Ｐゴシック"/>
                <a:cs typeface="Calibri"/>
              </a:rPr>
              <a:t>$5.4 million for the TR Junction to Portland Ave. track improvements for conceptual engineering, environmental assessment, and preliminary engineering. </a:t>
            </a:r>
          </a:p>
          <a:p>
            <a:pPr marL="619535" lvl="1" indent="-168964">
              <a:buFont typeface="Arial" panose="020B0604020202020204" pitchFamily="34" charset="0"/>
              <a:buChar char="•"/>
              <a:defRPr/>
            </a:pPr>
            <a:r>
              <a:rPr lang="en-US">
                <a:ea typeface="ＭＳ Ｐゴシック"/>
                <a:cs typeface="Calibri"/>
              </a:rPr>
              <a:t>$6.0 million for S. 66th St. Bridge to Pine Street track improvements for conceptual engineering, environment assessment, and preliminary engineering.</a:t>
            </a:r>
          </a:p>
          <a:p>
            <a:pPr>
              <a:defRPr/>
            </a:pPr>
            <a:endParaRPr lang="en-US" b="1">
              <a:ea typeface="ＭＳ Ｐゴシック"/>
              <a:cs typeface="Calibri"/>
            </a:endParaRPr>
          </a:p>
          <a:p>
            <a:pPr defTabSz="450571">
              <a:defRPr/>
            </a:pPr>
            <a:r>
              <a:rPr lang="en-US" b="0" i="0" u="sng">
                <a:ea typeface="ＭＳ Ｐゴシック"/>
                <a:cs typeface="Calibri"/>
              </a:rPr>
              <a:t>3 projects increased funding in 2022 via the respective board actions $240M</a:t>
            </a:r>
          </a:p>
          <a:p>
            <a:pPr marL="168964" indent="-168964" defTabSz="450571">
              <a:buFont typeface="Arial" panose="020B0604020202020204" pitchFamily="34" charset="0"/>
              <a:buChar char="•"/>
              <a:defRPr/>
            </a:pPr>
            <a:r>
              <a:rPr lang="en-US" b="0">
                <a:ea typeface="ＭＳ Ｐゴシック"/>
                <a:cs typeface="Calibri"/>
              </a:rPr>
              <a:t>$3.25M to increase project allocation to complete construction and changing service date from Feb 2022 to Q4 2022 (R2022-10)</a:t>
            </a:r>
          </a:p>
          <a:p>
            <a:pPr marL="168964" indent="-168964" defTabSz="450571">
              <a:buFont typeface="Arial" panose="020B0604020202020204" pitchFamily="34" charset="0"/>
              <a:buChar char="•"/>
              <a:defRPr/>
            </a:pPr>
            <a:r>
              <a:rPr lang="en-US" b="0">
                <a:ea typeface="ＭＳ Ｐゴシック"/>
                <a:cs typeface="Calibri"/>
              </a:rPr>
              <a:t>$33M to establish the Series 3 LRV project (R2022-12)</a:t>
            </a:r>
          </a:p>
          <a:p>
            <a:pPr marL="168964" indent="-168964" defTabSz="450571">
              <a:buFont typeface="Arial" panose="020B0604020202020204" pitchFamily="34" charset="0"/>
              <a:buChar char="•"/>
              <a:defRPr/>
            </a:pPr>
            <a:r>
              <a:rPr lang="en-US" b="0">
                <a:ea typeface="ＭＳ Ｐゴシック"/>
                <a:cs typeface="Calibri"/>
              </a:rPr>
              <a:t>$203.7M to establish baseline for the NE 130</a:t>
            </a:r>
            <a:r>
              <a:rPr lang="en-US" b="0" baseline="30000">
                <a:ea typeface="ＭＳ Ｐゴシック"/>
                <a:cs typeface="Calibri"/>
              </a:rPr>
              <a:t>th</a:t>
            </a:r>
            <a:r>
              <a:rPr lang="en-US" b="0">
                <a:ea typeface="ＭＳ Ｐゴシック"/>
                <a:cs typeface="Calibri"/>
              </a:rPr>
              <a:t> Street Infill Station (R2022-17)</a:t>
            </a:r>
          </a:p>
          <a:p>
            <a:pPr>
              <a:defRPr/>
            </a:pPr>
            <a:endParaRPr lang="en-US" b="1">
              <a:cs typeface="Calibri"/>
            </a:endParaRPr>
          </a:p>
          <a:p>
            <a:pPr>
              <a:defRPr/>
            </a:pPr>
            <a:r>
              <a:rPr lang="en-US" b="1">
                <a:cs typeface="Calibri"/>
              </a:rPr>
              <a:t>1 project closure $40M</a:t>
            </a:r>
          </a:p>
          <a:p>
            <a:pPr>
              <a:defRPr/>
            </a:pPr>
            <a:r>
              <a:rPr lang="en-US">
                <a:cs typeface="Calibri"/>
              </a:rPr>
              <a:t>Tukwila Station $40M</a:t>
            </a:r>
          </a:p>
          <a:p>
            <a:pPr>
              <a:defRPr/>
            </a:pPr>
            <a:endParaRPr lang="en-US">
              <a:cs typeface="Calibri"/>
            </a:endParaRPr>
          </a:p>
          <a:p>
            <a:pPr>
              <a:defRPr/>
            </a:pPr>
            <a:r>
              <a:rPr lang="en-US" b="1">
                <a:cs typeface="Calibri"/>
              </a:rPr>
              <a:t>3 new projects $20M</a:t>
            </a:r>
          </a:p>
          <a:p>
            <a:pPr marL="168964" indent="-168964">
              <a:buFont typeface="Arial" panose="020B0604020202020204" pitchFamily="34" charset="0"/>
              <a:buChar char="•"/>
              <a:defRPr/>
            </a:pPr>
            <a:r>
              <a:rPr lang="en-US">
                <a:cs typeface="Calibri"/>
              </a:rPr>
              <a:t>Dupont Extn increased by $8.6M for project initiation which include conceptual engineering and environmental for track &amp; signal improvements (e.g. second main track). Develop and execute third-party agreements for planning phase only with railroad organizations that operate on Sound Transit’s rail corridor.</a:t>
            </a:r>
          </a:p>
          <a:p>
            <a:pPr marL="168964" indent="-168964">
              <a:buFont typeface="Arial" panose="020B0604020202020204" pitchFamily="34" charset="0"/>
              <a:buChar char="•"/>
              <a:defRPr/>
            </a:pPr>
            <a:endParaRPr lang="en-US">
              <a:cs typeface="Calibri"/>
            </a:endParaRPr>
          </a:p>
          <a:p>
            <a:pPr marL="168964" indent="-168964">
              <a:buFont typeface="Arial" panose="020B0604020202020204" pitchFamily="34" charset="0"/>
              <a:buChar char="•"/>
              <a:defRPr/>
            </a:pPr>
            <a:r>
              <a:rPr lang="en-US">
                <a:cs typeface="Calibri"/>
              </a:rPr>
              <a:t>Boeing Access Rd Infill Station increased by $8.6M to initiate project, which include alternatives analysis, conceptual engineering, and environmental evaluation for the infill station.  </a:t>
            </a:r>
          </a:p>
          <a:p>
            <a:pPr marL="168964" indent="-168964">
              <a:buFont typeface="Arial" panose="020B0604020202020204" pitchFamily="34" charset="0"/>
              <a:buChar char="•"/>
              <a:defRPr/>
            </a:pPr>
            <a:endParaRPr lang="en-US">
              <a:cs typeface="Calibri"/>
            </a:endParaRPr>
          </a:p>
          <a:p>
            <a:pPr marL="168964" indent="-168964">
              <a:buFont typeface="Arial" panose="020B0604020202020204" pitchFamily="34" charset="0"/>
              <a:buChar char="•"/>
              <a:defRPr/>
            </a:pPr>
            <a:r>
              <a:rPr lang="en-US">
                <a:cs typeface="Calibri"/>
              </a:rPr>
              <a:t>Graham St Infill Station increased by $2.9M to initiate project, which include alternatives analysis, conceptual engineering, and environmental evaluation for the infill station.  </a:t>
            </a:r>
          </a:p>
          <a:p>
            <a:pPr marL="168964" indent="-168964">
              <a:buFont typeface="Arial" panose="020B0604020202020204" pitchFamily="34" charset="0"/>
              <a:buChar char="•"/>
              <a:defRPr/>
            </a:pPr>
            <a:endParaRPr lang="en-US">
              <a:cs typeface="Calibri"/>
            </a:endParaRPr>
          </a:p>
          <a:p>
            <a:pPr>
              <a:defRPr/>
            </a:pPr>
            <a:r>
              <a:rPr lang="en-US" b="1" baseline="0">
                <a:cs typeface="Calibri"/>
              </a:rPr>
              <a:t>22 existing projects with no changes amounting to $17.1B</a:t>
            </a:r>
          </a:p>
          <a:p>
            <a:pPr>
              <a:defRPr/>
            </a:pPr>
            <a:endParaRPr lang="en-US" b="1" baseline="0">
              <a:cs typeface="Calibri"/>
            </a:endParaRPr>
          </a:p>
          <a:p>
            <a:pPr>
              <a:defRPr/>
            </a:pPr>
            <a:endParaRPr lang="en-US" b="1" baseline="0">
              <a:cs typeface="Calibri"/>
            </a:endParaRPr>
          </a:p>
          <a:p>
            <a:pPr>
              <a:defRPr/>
            </a:pPr>
            <a:r>
              <a:rPr lang="en-US" b="1" baseline="0">
                <a:cs typeface="Calibri"/>
              </a:rPr>
              <a:t>NON SYSTEM EXPANSION</a:t>
            </a:r>
          </a:p>
          <a:p>
            <a:pPr defTabSz="450571">
              <a:defRPr/>
            </a:pPr>
            <a:r>
              <a:rPr lang="en-US">
                <a:solidFill>
                  <a:srgbClr val="FF0000"/>
                </a:solidFill>
              </a:rPr>
              <a:t>Major changes are as follows:</a:t>
            </a:r>
          </a:p>
          <a:p>
            <a:pPr defTabSz="450571">
              <a:defRPr/>
            </a:pPr>
            <a:r>
              <a:rPr lang="en-US" b="1">
                <a:solidFill>
                  <a:srgbClr val="FF0000"/>
                </a:solidFill>
              </a:rPr>
              <a:t>21 existing projects have changes </a:t>
            </a:r>
            <a:r>
              <a:rPr lang="en-US">
                <a:solidFill>
                  <a:srgbClr val="FF0000"/>
                </a:solidFill>
              </a:rPr>
              <a:t>in the amount of $129M mainly contributed by </a:t>
            </a:r>
          </a:p>
          <a:p>
            <a:pPr defTabSz="450571">
              <a:defRPr/>
            </a:pPr>
            <a:r>
              <a:rPr lang="en-US">
                <a:solidFill>
                  <a:srgbClr val="FF0000"/>
                </a:solidFill>
              </a:rPr>
              <a:t>	- Agency Administrative Operating project </a:t>
            </a:r>
            <a:r>
              <a:rPr lang="en-US" baseline="0">
                <a:solidFill>
                  <a:srgbClr val="FF0000"/>
                </a:solidFill>
              </a:rPr>
              <a:t>by $128.2M increase for anticipated agency administrative operating costs from 2023 to 2028 with updated projections and by adding an additional year to 2028, offset by a $302.5 million decrease with removal of costs through 2016 prior to ST3.</a:t>
            </a:r>
          </a:p>
          <a:p>
            <a:pPr defTabSz="450571">
              <a:defRPr/>
            </a:pPr>
            <a:r>
              <a:rPr lang="en-US" baseline="0">
                <a:solidFill>
                  <a:srgbClr val="FF0000"/>
                </a:solidFill>
              </a:rPr>
              <a:t>	- Engineering Services Program of $6.0M to add funding for additional 2 years of inter-departmental engineering services for operations work activities.</a:t>
            </a:r>
          </a:p>
          <a:p>
            <a:pPr defTabSz="450571">
              <a:defRPr/>
            </a:pPr>
            <a:r>
              <a:rPr lang="en-US" baseline="0">
                <a:solidFill>
                  <a:srgbClr val="FF0000"/>
                </a:solidFill>
              </a:rPr>
              <a:t>	</a:t>
            </a:r>
          </a:p>
          <a:p>
            <a:pPr defTabSz="450571">
              <a:defRPr/>
            </a:pPr>
            <a:r>
              <a:rPr lang="en-US" b="1">
                <a:solidFill>
                  <a:srgbClr val="FF0000"/>
                </a:solidFill>
              </a:rPr>
              <a:t>10 closed projects </a:t>
            </a:r>
            <a:r>
              <a:rPr lang="en-US" b="0" baseline="0">
                <a:solidFill>
                  <a:srgbClr val="FF0000"/>
                </a:solidFill>
              </a:rPr>
              <a:t>in the amount of $82M</a:t>
            </a:r>
            <a:endParaRPr lang="en-US" b="0">
              <a:solidFill>
                <a:srgbClr val="FF0000"/>
              </a:solidFill>
            </a:endParaRPr>
          </a:p>
          <a:p>
            <a:pPr defTabSz="450571">
              <a:defRPr/>
            </a:pPr>
            <a:r>
              <a:rPr lang="en-US" b="0">
                <a:solidFill>
                  <a:srgbClr val="FF0000"/>
                </a:solidFill>
              </a:rPr>
              <a:t>ENHANCEMENT (7 projects)</a:t>
            </a:r>
          </a:p>
          <a:p>
            <a:pPr marL="450571" lvl="1" defTabSz="450571">
              <a:defRPr/>
            </a:pPr>
            <a:r>
              <a:rPr lang="en-US" sz="1800">
                <a:solidFill>
                  <a:srgbClr val="FF0000"/>
                </a:solidFill>
                <a:latin typeface="Arial" panose="020B0604020202020204" pitchFamily="34" charset="0"/>
              </a:rPr>
              <a:t>Positive Train Control $43.1M Integrate command, control, communications, and information systems for controlling passenger train movements with safety, security, precision, and efficiency. These systems will improve railroad safety by significantly reducing the probability of collisions between trains, casualties to railway workers and damage to their equipment, and over speed accidents. </a:t>
            </a:r>
          </a:p>
          <a:p>
            <a:pPr marL="450571" lvl="1" defTabSz="450571">
              <a:defRPr/>
            </a:pPr>
            <a:r>
              <a:rPr lang="en-US" sz="1800">
                <a:solidFill>
                  <a:srgbClr val="FF0000"/>
                </a:solidFill>
                <a:latin typeface="Arial" panose="020B0604020202020204" pitchFamily="34" charset="0"/>
              </a:rPr>
              <a:t>Bus Maintenance Facility $22.0M – changed methodology to fund contributions to the bus maintenance facility. i.e. from program to via the IGA.</a:t>
            </a:r>
          </a:p>
          <a:p>
            <a:pPr marL="450571" lvl="1" defTabSz="450571">
              <a:defRPr/>
            </a:pPr>
            <a:endParaRPr lang="en-US" b="0">
              <a:solidFill>
                <a:srgbClr val="FF0000"/>
              </a:solidFill>
            </a:endParaRPr>
          </a:p>
          <a:p>
            <a:pPr defTabSz="450571">
              <a:defRPr/>
            </a:pPr>
            <a:r>
              <a:rPr lang="en-US" b="0">
                <a:solidFill>
                  <a:srgbClr val="FF0000"/>
                </a:solidFill>
              </a:rPr>
              <a:t>SOGR (3 projects)</a:t>
            </a:r>
          </a:p>
          <a:p>
            <a:pPr marL="450571" lvl="1" defTabSz="450571">
              <a:defRPr/>
            </a:pPr>
            <a:r>
              <a:rPr lang="en-US" sz="1800">
                <a:solidFill>
                  <a:srgbClr val="FF0000"/>
                </a:solidFill>
                <a:latin typeface="Arial" panose="020B0604020202020204" pitchFamily="34" charset="0"/>
              </a:rPr>
              <a:t>Link CCTV System Upgrade $3.1M</a:t>
            </a:r>
          </a:p>
          <a:p>
            <a:pPr defTabSz="450571">
              <a:defRPr/>
            </a:pPr>
            <a:endParaRPr lang="en-US" sz="1800">
              <a:solidFill>
                <a:srgbClr val="FF0000"/>
              </a:solidFill>
              <a:latin typeface="Arial" panose="020B0604020202020204" pitchFamily="34" charset="0"/>
            </a:endParaRPr>
          </a:p>
          <a:p>
            <a:pPr defTabSz="450571">
              <a:defRPr/>
            </a:pPr>
            <a:r>
              <a:rPr lang="en-US" sz="1800" b="1">
                <a:solidFill>
                  <a:srgbClr val="FF0000"/>
                </a:solidFill>
              </a:rPr>
              <a:t>29 new projects</a:t>
            </a:r>
          </a:p>
          <a:p>
            <a:pPr defTabSz="450571">
              <a:defRPr/>
            </a:pPr>
            <a:r>
              <a:rPr lang="en-US" sz="1800">
                <a:solidFill>
                  <a:srgbClr val="FF0000"/>
                </a:solidFill>
              </a:rPr>
              <a:t>SOGR (16 projects)</a:t>
            </a:r>
          </a:p>
          <a:p>
            <a:pPr defTabSz="450571">
              <a:defRPr/>
            </a:pPr>
            <a:r>
              <a:rPr lang="en-US" sz="1800">
                <a:solidFill>
                  <a:srgbClr val="FF0000"/>
                </a:solidFill>
              </a:rPr>
              <a:t>	PSO Programmatic work $13.5M for unification work.</a:t>
            </a:r>
          </a:p>
          <a:p>
            <a:pPr defTabSz="450571">
              <a:defRPr/>
            </a:pPr>
            <a:r>
              <a:rPr lang="en-US" sz="1800">
                <a:solidFill>
                  <a:srgbClr val="FF0000"/>
                </a:solidFill>
              </a:rPr>
              <a:t>	SME for Link SYX related work $6M for consulting work</a:t>
            </a:r>
          </a:p>
          <a:p>
            <a:pPr defTabSz="450571">
              <a:defRPr/>
            </a:pPr>
            <a:endParaRPr lang="en-US" sz="1800">
              <a:solidFill>
                <a:srgbClr val="FF0000"/>
              </a:solidFill>
            </a:endParaRPr>
          </a:p>
          <a:p>
            <a:pPr defTabSz="450571">
              <a:defRPr/>
            </a:pPr>
            <a:r>
              <a:rPr lang="en-US" sz="1800">
                <a:solidFill>
                  <a:srgbClr val="FF0000"/>
                </a:solidFill>
              </a:rPr>
              <a:t>ENH (13 projects)</a:t>
            </a:r>
          </a:p>
          <a:p>
            <a:pPr defTabSz="450571">
              <a:defRPr/>
            </a:pPr>
            <a:r>
              <a:rPr lang="en-US" sz="1800">
                <a:solidFill>
                  <a:srgbClr val="FF0000"/>
                </a:solidFill>
              </a:rPr>
              <a:t>	ST1 LRV Propulsion upgrade $20.0M for upgrade.</a:t>
            </a:r>
          </a:p>
          <a:p>
            <a:pPr defTabSz="450571">
              <a:defRPr/>
            </a:pPr>
            <a:r>
              <a:rPr lang="en-US" sz="1800">
                <a:solidFill>
                  <a:srgbClr val="FF0000"/>
                </a:solidFill>
              </a:rPr>
              <a:t>	ST1 LRV APSE Overhaul $9.3M to replace Auxiliary Power Supply Equipment  (APSE)</a:t>
            </a:r>
          </a:p>
          <a:p>
            <a:pPr defTabSz="450571">
              <a:defRPr/>
            </a:pPr>
            <a:endParaRPr lang="en-US" sz="1800">
              <a:solidFill>
                <a:srgbClr val="FF0000"/>
              </a:solidFill>
              <a:latin typeface="Arial" panose="020B0604020202020204" pitchFamily="34" charset="0"/>
            </a:endParaRPr>
          </a:p>
          <a:p>
            <a:pPr defTabSz="450571">
              <a:defRPr/>
            </a:pPr>
            <a:r>
              <a:rPr lang="en-US" sz="1800" b="1">
                <a:solidFill>
                  <a:srgbClr val="FF0000"/>
                </a:solidFill>
              </a:rPr>
              <a:t>82 existing projects have no changes </a:t>
            </a:r>
            <a:r>
              <a:rPr lang="en-US" sz="1800">
                <a:solidFill>
                  <a:srgbClr val="FF0000"/>
                </a:solidFill>
              </a:rPr>
              <a:t>to its authorized project allocations amounting to $864M.</a:t>
            </a:r>
            <a:endParaRPr lang="en-US" baseline="0">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13</a:t>
            </a:fld>
            <a:endParaRPr lang="en-US"/>
          </a:p>
        </p:txBody>
      </p:sp>
    </p:spTree>
    <p:extLst>
      <p:ext uri="{BB962C8B-B14F-4D97-AF65-F5344CB8AC3E}">
        <p14:creationId xmlns:p14="http://schemas.microsoft.com/office/powerpoint/2010/main" val="199478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14</a:t>
            </a:fld>
            <a:endParaRPr lang="en-US"/>
          </a:p>
        </p:txBody>
      </p:sp>
    </p:spTree>
    <p:extLst>
      <p:ext uri="{BB962C8B-B14F-4D97-AF65-F5344CB8AC3E}">
        <p14:creationId xmlns:p14="http://schemas.microsoft.com/office/powerpoint/2010/main" val="4143209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83DB7FA-C357-BD44-B313-15295D394820}" type="slidenum">
              <a:rPr lang="en-US" smtClean="0"/>
              <a:pPr>
                <a:defRPr/>
              </a:pPr>
              <a:t>15</a:t>
            </a:fld>
            <a:endParaRPr lang="en-US"/>
          </a:p>
        </p:txBody>
      </p:sp>
    </p:spTree>
    <p:extLst>
      <p:ext uri="{BB962C8B-B14F-4D97-AF65-F5344CB8AC3E}">
        <p14:creationId xmlns:p14="http://schemas.microsoft.com/office/powerpoint/2010/main" val="1688729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STATEMENT: “This concludes</a:t>
            </a:r>
            <a:r>
              <a:rPr lang="en-US" baseline="0"/>
              <a:t> my presentation, I would be happy to answer any questions.”</a:t>
            </a:r>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16</a:t>
            </a:fld>
            <a:endParaRPr lang="en-US"/>
          </a:p>
        </p:txBody>
      </p:sp>
    </p:spTree>
    <p:extLst>
      <p:ext uri="{BB962C8B-B14F-4D97-AF65-F5344CB8AC3E}">
        <p14:creationId xmlns:p14="http://schemas.microsoft.com/office/powerpoint/2010/main" val="248160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177" y="4400550"/>
            <a:ext cx="2171699" cy="334108"/>
          </a:xfrm>
          <a:prstGeom prst="rect">
            <a:avLst/>
          </a:prstGeom>
        </p:spPr>
      </p:pic>
      <p:sp>
        <p:nvSpPr>
          <p:cNvPr id="9" name="Text Placeholder 2"/>
          <p:cNvSpPr>
            <a:spLocks noGrp="1"/>
          </p:cNvSpPr>
          <p:nvPr>
            <p:ph type="body" sz="quarter" idx="10" hasCustomPrompt="1"/>
          </p:nvPr>
        </p:nvSpPr>
        <p:spPr>
          <a:xfrm>
            <a:off x="886966" y="1123950"/>
            <a:ext cx="7723634" cy="792222"/>
          </a:xfrm>
          <a:prstGeom prst="rect">
            <a:avLst/>
          </a:prstGeom>
        </p:spPr>
        <p:txBody>
          <a:bodyPr/>
          <a:lstStyle>
            <a:lvl1pPr algn="r">
              <a:defRPr sz="4800" b="1"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Presentation title</a:t>
            </a:r>
          </a:p>
        </p:txBody>
      </p:sp>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2" y="2031627"/>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6" y="2724150"/>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12/05/18</a:t>
            </a:r>
          </a:p>
        </p:txBody>
      </p:sp>
    </p:spTree>
    <p:extLst>
      <p:ext uri="{BB962C8B-B14F-4D97-AF65-F5344CB8AC3E}">
        <p14:creationId xmlns:p14="http://schemas.microsoft.com/office/powerpoint/2010/main" val="2772014193"/>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6156"/>
            <a:ext cx="9144000" cy="5149655"/>
          </a:xfrm>
          <a:prstGeom prst="rect">
            <a:avLst/>
          </a:prstGeom>
          <a:solidFill>
            <a:srgbClr val="0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206304843"/>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0"/>
            <a:ext cx="9144000" cy="5149655"/>
          </a:xfrm>
          <a:prstGeom prst="rect">
            <a:avLst/>
          </a:prstGeom>
          <a:solidFill>
            <a:srgbClr val="EF7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0878358"/>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809261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15586"/>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0" y="3105150"/>
            <a:ext cx="2237672" cy="344257"/>
          </a:xfrm>
          <a:prstGeom prst="rect">
            <a:avLst/>
          </a:prstGeom>
        </p:spPr>
      </p:pic>
      <p:grpSp>
        <p:nvGrpSpPr>
          <p:cNvPr id="7" name="Group 6">
            <a:extLst>
              <a:ext uri="{FF2B5EF4-FFF2-40B4-BE49-F238E27FC236}">
                <a16:creationId xmlns:a16="http://schemas.microsoft.com/office/drawing/2014/main" id="{1F8703F2-99DE-0A4B-BC3B-22E3878F64AC}"/>
              </a:ext>
            </a:extLst>
          </p:cNvPr>
          <p:cNvGrpSpPr/>
          <p:nvPr userDrawn="1"/>
        </p:nvGrpSpPr>
        <p:grpSpPr>
          <a:xfrm>
            <a:off x="4114800" y="4278966"/>
            <a:ext cx="1017856" cy="262217"/>
            <a:chOff x="3996753" y="2876550"/>
            <a:chExt cx="1032447" cy="265976"/>
          </a:xfrm>
        </p:grpSpPr>
        <p:pic>
          <p:nvPicPr>
            <p:cNvPr id="8" name="Picture 7">
              <a:extLst>
                <a:ext uri="{FF2B5EF4-FFF2-40B4-BE49-F238E27FC236}">
                  <a16:creationId xmlns:a16="http://schemas.microsoft.com/office/drawing/2014/main" id="{F6D23F00-E036-3C48-A822-26FBB74D4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753" y="2876550"/>
              <a:ext cx="126538" cy="265976"/>
            </a:xfrm>
            <a:prstGeom prst="rect">
              <a:avLst/>
            </a:prstGeom>
          </p:spPr>
        </p:pic>
        <p:pic>
          <p:nvPicPr>
            <p:cNvPr id="10" name="Picture 9">
              <a:extLst>
                <a:ext uri="{FF2B5EF4-FFF2-40B4-BE49-F238E27FC236}">
                  <a16:creationId xmlns:a16="http://schemas.microsoft.com/office/drawing/2014/main" id="{21ED0D72-AA6D-A74A-B4B6-C348633AD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3838" y="2876550"/>
              <a:ext cx="265362" cy="265976"/>
            </a:xfrm>
            <a:prstGeom prst="rect">
              <a:avLst/>
            </a:prstGeom>
          </p:spPr>
        </p:pic>
        <p:pic>
          <p:nvPicPr>
            <p:cNvPr id="12" name="Picture 11">
              <a:extLst>
                <a:ext uri="{FF2B5EF4-FFF2-40B4-BE49-F238E27FC236}">
                  <a16:creationId xmlns:a16="http://schemas.microsoft.com/office/drawing/2014/main" id="{E4009748-328C-4846-9ED3-9D717E1205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6638" y="2876550"/>
              <a:ext cx="305902" cy="248162"/>
            </a:xfrm>
            <a:prstGeom prst="rect">
              <a:avLst/>
            </a:prstGeom>
          </p:spPr>
        </p:pic>
      </p:grpSp>
      <p:pic>
        <p:nvPicPr>
          <p:cNvPr id="4" name="Picture 3">
            <a:extLst>
              <a:ext uri="{FF2B5EF4-FFF2-40B4-BE49-F238E27FC236}">
                <a16:creationId xmlns:a16="http://schemas.microsoft.com/office/drawing/2014/main" id="{026EBF4E-5A9B-8845-A748-AA6EB9AA9291}"/>
              </a:ext>
            </a:extLst>
          </p:cNvPr>
          <p:cNvPicPr>
            <a:picLocks noChangeAspect="1"/>
          </p:cNvPicPr>
          <p:nvPr userDrawn="1"/>
        </p:nvPicPr>
        <p:blipFill>
          <a:blip r:embed="rId6"/>
          <a:stretch>
            <a:fillRect/>
          </a:stretch>
        </p:blipFill>
        <p:spPr>
          <a:xfrm>
            <a:off x="3242119" y="3805197"/>
            <a:ext cx="282699" cy="290552"/>
          </a:xfrm>
          <a:prstGeom prst="rect">
            <a:avLst/>
          </a:prstGeom>
        </p:spPr>
      </p:pic>
      <p:sp>
        <p:nvSpPr>
          <p:cNvPr id="13" name="TextBox 12">
            <a:extLst>
              <a:ext uri="{FF2B5EF4-FFF2-40B4-BE49-F238E27FC236}">
                <a16:creationId xmlns:a16="http://schemas.microsoft.com/office/drawing/2014/main" id="{4355028C-D9E5-FE4F-8D3F-2C370E7A20FF}"/>
              </a:ext>
            </a:extLst>
          </p:cNvPr>
          <p:cNvSpPr txBox="1"/>
          <p:nvPr userDrawn="1"/>
        </p:nvSpPr>
        <p:spPr>
          <a:xfrm>
            <a:off x="2590800" y="1428750"/>
            <a:ext cx="3733800" cy="584775"/>
          </a:xfrm>
          <a:prstGeom prst="rect">
            <a:avLst/>
          </a:prstGeom>
          <a:noFill/>
        </p:spPr>
        <p:txBody>
          <a:bodyPr wrap="square" rtlCol="0">
            <a:spAutoFit/>
          </a:bodyPr>
          <a:lstStyle/>
          <a:p>
            <a:pPr algn="ctr"/>
            <a:r>
              <a:rPr lang="en-US" sz="3200" i="1">
                <a:solidFill>
                  <a:schemeClr val="bg1"/>
                </a:solidFill>
              </a:rPr>
              <a:t>Thank you.</a:t>
            </a:r>
          </a:p>
        </p:txBody>
      </p:sp>
      <p:sp>
        <p:nvSpPr>
          <p:cNvPr id="5" name="TextBox 4">
            <a:extLst>
              <a:ext uri="{FF2B5EF4-FFF2-40B4-BE49-F238E27FC236}">
                <a16:creationId xmlns:a16="http://schemas.microsoft.com/office/drawing/2014/main" id="{71E325C8-82B6-C848-801B-A5A9471EAB41}"/>
              </a:ext>
            </a:extLst>
          </p:cNvPr>
          <p:cNvSpPr txBox="1"/>
          <p:nvPr userDrawn="1"/>
        </p:nvSpPr>
        <p:spPr>
          <a:xfrm>
            <a:off x="3551591" y="3719641"/>
            <a:ext cx="3200400" cy="461665"/>
          </a:xfrm>
          <a:prstGeom prst="rect">
            <a:avLst/>
          </a:prstGeom>
          <a:noFill/>
        </p:spPr>
        <p:txBody>
          <a:bodyPr wrap="square" rtlCol="0">
            <a:spAutoFit/>
          </a:bodyPr>
          <a:lstStyle/>
          <a:p>
            <a:r>
              <a:rPr lang="en-US" sz="2400" i="1" err="1">
                <a:solidFill>
                  <a:schemeClr val="bg1"/>
                </a:solidFill>
              </a:rPr>
              <a:t>soundtransit.org</a:t>
            </a:r>
            <a:endParaRPr lang="en-US" sz="2400" i="1">
              <a:solidFill>
                <a:schemeClr val="bg1"/>
              </a:solidFill>
            </a:endParaRPr>
          </a:p>
        </p:txBody>
      </p:sp>
    </p:spTree>
    <p:extLst>
      <p:ext uri="{BB962C8B-B14F-4D97-AF65-F5344CB8AC3E}">
        <p14:creationId xmlns:p14="http://schemas.microsoft.com/office/powerpoint/2010/main" val="825377000"/>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slide title t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a:xfrm>
            <a:off x="6858000" y="4629150"/>
            <a:ext cx="2049463" cy="274638"/>
          </a:xfrm>
        </p:spPr>
        <p:txBody>
          <a:bodyPr/>
          <a:lstStyle>
            <a:lvl1pPr>
              <a:defRPr/>
            </a:lvl1pPr>
          </a:lstStyle>
          <a:p>
            <a:pPr>
              <a:defRPr/>
            </a:pPr>
            <a:fld id="{7D6F0D87-C65B-0944-9B18-7D79AE8D1C85}" type="slidenum">
              <a:rPr lang="en-US"/>
              <a:pPr>
                <a:defRPr/>
              </a:pPr>
              <a:t>‹#›</a:t>
            </a:fld>
            <a:endParaRPr lang="en-US"/>
          </a:p>
        </p:txBody>
      </p:sp>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pic>
        <p:nvPicPr>
          <p:cNvPr id="8" name="Picture 7">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Tree>
    <p:extLst>
      <p:ext uri="{BB962C8B-B14F-4D97-AF65-F5344CB8AC3E}">
        <p14:creationId xmlns:p14="http://schemas.microsoft.com/office/powerpoint/2010/main" val="4025438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218" r:id="rId1"/>
    <p:sldLayoutId id="2147485208" r:id="rId2"/>
    <p:sldLayoutId id="2147485214" r:id="rId3"/>
    <p:sldLayoutId id="2147485213" r:id="rId4"/>
    <p:sldLayoutId id="2147485207" r:id="rId5"/>
    <p:sldLayoutId id="2147485219" r:id="rId6"/>
  </p:sldLayoutIdLst>
  <p:hf hdr="0" ftr="0" dt="0"/>
  <p:txStyles>
    <p:titleStyle>
      <a:lvl1pPr algn="l" rtl="0" eaLnBrk="1" fontAlgn="base" hangingPunct="1">
        <a:lnSpc>
          <a:spcPts val="3000"/>
        </a:lnSpc>
        <a:spcBef>
          <a:spcPct val="0"/>
        </a:spcBef>
        <a:spcAft>
          <a:spcPct val="0"/>
        </a:spcAft>
        <a:defRPr sz="3000" b="1" kern="1200" spc="5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p:titleStyle>
    <p:body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F26B43"/>
          </p15:clr>
        </p15:guide>
        <p15:guide id="2" userDrawn="1">
          <p15:clr>
            <a:srgbClr val="F26B43"/>
          </p15:clr>
        </p15:guide>
        <p15:guide id="3" pos="5760" userDrawn="1">
          <p15:clr>
            <a:srgbClr val="F26B43"/>
          </p15:clr>
        </p15:guide>
        <p15:guide id="4" orient="horz" pos="3240" userDrawn="1">
          <p15:clr>
            <a:srgbClr val="F26B43"/>
          </p15:clr>
        </p15:guide>
        <p15:guide id="5" orient="horz" pos="564" userDrawn="1">
          <p15:clr>
            <a:srgbClr val="F26B43"/>
          </p15:clr>
        </p15:guide>
        <p15:guide id="6" pos="14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Excel_Worksheet2.xlsx"/></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0358A85F-C130-FC46-9F1C-FC4420C9EC84}"/>
              </a:ext>
            </a:extLst>
          </p:cNvPr>
          <p:cNvSpPr>
            <a:spLocks noGrp="1"/>
          </p:cNvSpPr>
          <p:nvPr>
            <p:ph type="body" sz="quarter" idx="10"/>
          </p:nvPr>
        </p:nvSpPr>
        <p:spPr>
          <a:xfrm>
            <a:off x="886966" y="1123950"/>
            <a:ext cx="7723634" cy="792222"/>
          </a:xfrm>
        </p:spPr>
        <p:txBody>
          <a:bodyPr/>
          <a:lstStyle/>
          <a:p>
            <a:r>
              <a:rPr lang="en-US"/>
              <a:t>2023 Proposed Budget</a:t>
            </a:r>
          </a:p>
        </p:txBody>
      </p:sp>
      <p:sp>
        <p:nvSpPr>
          <p:cNvPr id="6" name="Text Placeholder 2">
            <a:extLst>
              <a:ext uri="{FF2B5EF4-FFF2-40B4-BE49-F238E27FC236}">
                <a16:creationId xmlns:a16="http://schemas.microsoft.com/office/drawing/2014/main" id="{556028D2-05FA-C540-8DCE-D3104AB08F71}"/>
              </a:ext>
            </a:extLst>
          </p:cNvPr>
          <p:cNvSpPr>
            <a:spLocks noGrp="1"/>
          </p:cNvSpPr>
          <p:nvPr>
            <p:ph type="body" sz="quarter" idx="11"/>
          </p:nvPr>
        </p:nvSpPr>
        <p:spPr>
          <a:xfrm>
            <a:off x="886966" y="3134758"/>
            <a:ext cx="7723634" cy="308162"/>
          </a:xfrm>
        </p:spPr>
        <p:txBody>
          <a:bodyPr/>
          <a:lstStyle/>
          <a:p>
            <a:r>
              <a:rPr lang="en-US" sz="2400" dirty="0"/>
              <a:t>Finance and Audit Committee</a:t>
            </a:r>
          </a:p>
        </p:txBody>
      </p:sp>
      <p:sp>
        <p:nvSpPr>
          <p:cNvPr id="7" name="Text Placeholder 3">
            <a:extLst>
              <a:ext uri="{FF2B5EF4-FFF2-40B4-BE49-F238E27FC236}">
                <a16:creationId xmlns:a16="http://schemas.microsoft.com/office/drawing/2014/main" id="{6F864C42-DB70-F347-8A8D-E2FE012381DD}"/>
              </a:ext>
            </a:extLst>
          </p:cNvPr>
          <p:cNvSpPr>
            <a:spLocks noGrp="1"/>
          </p:cNvSpPr>
          <p:nvPr>
            <p:ph type="body" sz="quarter" idx="12"/>
          </p:nvPr>
        </p:nvSpPr>
        <p:spPr>
          <a:xfrm>
            <a:off x="6934200" y="3504735"/>
            <a:ext cx="1669676" cy="405653"/>
          </a:xfrm>
        </p:spPr>
        <p:txBody>
          <a:bodyPr/>
          <a:lstStyle/>
          <a:p>
            <a:r>
              <a:rPr lang="en-US" dirty="0"/>
              <a:t>12/15/2022</a:t>
            </a:r>
          </a:p>
        </p:txBody>
      </p:sp>
    </p:spTree>
    <p:extLst>
      <p:ext uri="{BB962C8B-B14F-4D97-AF65-F5344CB8AC3E}">
        <p14:creationId xmlns:p14="http://schemas.microsoft.com/office/powerpoint/2010/main" val="639697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381000" y="292339"/>
            <a:ext cx="7886700" cy="620712"/>
          </a:xfrm>
        </p:spPr>
        <p:txBody>
          <a:bodyPr/>
          <a:lstStyle/>
          <a:p>
            <a:r>
              <a:rPr lang="en-US">
                <a:solidFill>
                  <a:srgbClr val="002E6D"/>
                </a:solidFill>
              </a:rPr>
              <a:t>Why we are here</a:t>
            </a:r>
          </a:p>
        </p:txBody>
      </p:sp>
      <p:sp>
        <p:nvSpPr>
          <p:cNvPr id="4" name="Text Placeholder 2">
            <a:extLst>
              <a:ext uri="{FF2B5EF4-FFF2-40B4-BE49-F238E27FC236}">
                <a16:creationId xmlns:a16="http://schemas.microsoft.com/office/drawing/2014/main" id="{DE4023EA-3E95-1743-921E-0D8EF31DB196}"/>
              </a:ext>
            </a:extLst>
          </p:cNvPr>
          <p:cNvSpPr>
            <a:spLocks noGrp="1"/>
          </p:cNvSpPr>
          <p:nvPr>
            <p:ph type="body" sz="quarter" idx="10"/>
          </p:nvPr>
        </p:nvSpPr>
        <p:spPr>
          <a:xfrm>
            <a:off x="381000" y="819150"/>
            <a:ext cx="8229600" cy="3352800"/>
          </a:xfrm>
        </p:spPr>
        <p:txBody>
          <a:bodyPr lIns="91440" tIns="45720" rIns="91440" bIns="45720" anchor="t"/>
          <a:lstStyle/>
          <a:p>
            <a:endParaRPr lang="en-US" dirty="0"/>
          </a:p>
          <a:p>
            <a:pPr>
              <a:spcBef>
                <a:spcPct val="0"/>
              </a:spcBef>
              <a:defRPr/>
            </a:pPr>
            <a:r>
              <a:rPr lang="en-US" dirty="0">
                <a:solidFill>
                  <a:srgbClr val="007297"/>
                </a:solidFill>
                <a:latin typeface="Arial"/>
                <a:ea typeface="ＭＳ Ｐゴシック"/>
              </a:rPr>
              <a:t>Request that the Finance and Audit Committee:</a:t>
            </a:r>
          </a:p>
          <a:p>
            <a:endParaRPr lang="en-US" dirty="0">
              <a:solidFill>
                <a:srgbClr val="002E6D"/>
              </a:solidFill>
            </a:endParaRPr>
          </a:p>
          <a:p>
            <a:pPr marL="342900" indent="-342900">
              <a:buFont typeface="Arial" panose="020B0604020202020204" pitchFamily="34" charset="0"/>
              <a:buChar char="•"/>
            </a:pPr>
            <a:r>
              <a:rPr lang="en-US" sz="2000" b="0" i="0" dirty="0">
                <a:solidFill>
                  <a:srgbClr val="002E6D"/>
                </a:solidFill>
                <a:ea typeface="ＭＳ Ｐゴシック"/>
              </a:rPr>
              <a:t>Advance Resolution No. R2022-35, recommended by other Committees, to the Board for adoption of the 2023 Budget and Transit Improvement Plan. </a:t>
            </a:r>
            <a:endParaRPr lang="en-US" sz="2000" b="0" i="0" dirty="0">
              <a:solidFill>
                <a:srgbClr val="002E6D"/>
              </a:solidFill>
            </a:endParaRPr>
          </a:p>
          <a:p>
            <a:endParaRPr lang="en-US" dirty="0"/>
          </a:p>
        </p:txBody>
      </p:sp>
    </p:spTree>
    <p:extLst>
      <p:ext uri="{BB962C8B-B14F-4D97-AF65-F5344CB8AC3E}">
        <p14:creationId xmlns:p14="http://schemas.microsoft.com/office/powerpoint/2010/main" val="297591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967" y="208201"/>
            <a:ext cx="7886700" cy="620712"/>
          </a:xfrm>
        </p:spPr>
        <p:txBody>
          <a:bodyPr/>
          <a:lstStyle/>
          <a:p>
            <a:r>
              <a:rPr lang="en-US" i="1" dirty="0">
                <a:solidFill>
                  <a:srgbClr val="002E6D"/>
                </a:solidFill>
                <a:latin typeface="Arial" panose="020B0604020202020204" pitchFamily="34" charset="0"/>
              </a:rPr>
              <a:t>2023 budget and Transit Improvement Plan recommendations </a:t>
            </a:r>
            <a:br>
              <a:rPr lang="en-US" sz="2400" b="0" dirty="0">
                <a:solidFill>
                  <a:srgbClr val="002E6D"/>
                </a:solidFill>
                <a:latin typeface="Arial" panose="020B0604020202020204" pitchFamily="34" charset="0"/>
              </a:rPr>
            </a:br>
            <a:endParaRPr lang="en-US" sz="2400" dirty="0">
              <a:solidFill>
                <a:srgbClr val="002E6D"/>
              </a:solidFill>
            </a:endParaRPr>
          </a:p>
        </p:txBody>
      </p:sp>
      <p:sp>
        <p:nvSpPr>
          <p:cNvPr id="4" name="Text Placeholder 3">
            <a:extLst>
              <a:ext uri="{FF2B5EF4-FFF2-40B4-BE49-F238E27FC236}">
                <a16:creationId xmlns:a16="http://schemas.microsoft.com/office/drawing/2014/main" id="{6D851265-32F2-4D79-A2D8-74C1F28AF48A}"/>
              </a:ext>
            </a:extLst>
          </p:cNvPr>
          <p:cNvSpPr>
            <a:spLocks noGrp="1"/>
          </p:cNvSpPr>
          <p:nvPr>
            <p:ph type="body" sz="quarter" idx="10"/>
          </p:nvPr>
        </p:nvSpPr>
        <p:spPr/>
        <p:txBody>
          <a:bodyPr/>
          <a:lstStyle/>
          <a:p>
            <a:endParaRPr lang="en-US"/>
          </a:p>
        </p:txBody>
      </p:sp>
      <p:sp>
        <p:nvSpPr>
          <p:cNvPr id="3" name="Slide Number Placeholder 2"/>
          <p:cNvSpPr>
            <a:spLocks noGrp="1"/>
          </p:cNvSpPr>
          <p:nvPr>
            <p:ph type="sldNum" sz="quarter" idx="4294967295"/>
          </p:nvPr>
        </p:nvSpPr>
        <p:spPr>
          <a:xfrm>
            <a:off x="8936038" y="4868863"/>
            <a:ext cx="207962" cy="274637"/>
          </a:xfrm>
        </p:spPr>
        <p:txBody>
          <a:bodyPr/>
          <a:lstStyle/>
          <a:p>
            <a:pPr>
              <a:defRPr/>
            </a:pPr>
            <a:fld id="{7D6F0D87-C65B-0944-9B18-7D79AE8D1C85}" type="slidenum">
              <a:rPr lang="en-US" smtClean="0"/>
              <a:pPr>
                <a:defRPr/>
              </a:pPr>
              <a:t>3</a:t>
            </a:fld>
            <a:endParaRPr lang="en-US"/>
          </a:p>
        </p:txBody>
      </p:sp>
      <p:sp>
        <p:nvSpPr>
          <p:cNvPr id="5" name="Pentagon 4"/>
          <p:cNvSpPr/>
          <p:nvPr/>
        </p:nvSpPr>
        <p:spPr>
          <a:xfrm>
            <a:off x="381000" y="1154587"/>
            <a:ext cx="8608219" cy="528638"/>
          </a:xfrm>
          <a:prstGeom prst="homePlate">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Long-Range Financial Plan Projections 2017 - 2046</a:t>
            </a:r>
          </a:p>
        </p:txBody>
      </p:sp>
      <p:sp>
        <p:nvSpPr>
          <p:cNvPr id="6" name="Pentagon 5"/>
          <p:cNvSpPr/>
          <p:nvPr/>
        </p:nvSpPr>
        <p:spPr>
          <a:xfrm>
            <a:off x="381000" y="2382309"/>
            <a:ext cx="3930651" cy="528638"/>
          </a:xfrm>
          <a:prstGeom prst="homePlat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n w="0"/>
                <a:solidFill>
                  <a:schemeClr val="bg1"/>
                </a:solidFill>
                <a:effectLst>
                  <a:outerShdw blurRad="38100" dist="19050" dir="2700000" algn="tl" rotWithShape="0">
                    <a:schemeClr val="dk1">
                      <a:alpha val="40000"/>
                    </a:schemeClr>
                  </a:outerShdw>
                </a:effectLst>
              </a:rPr>
              <a:t>Transit </a:t>
            </a:r>
            <a:r>
              <a:rPr lang="en-US"/>
              <a:t>Improvement</a:t>
            </a:r>
            <a:r>
              <a:rPr lang="en-US">
                <a:ln w="0"/>
                <a:solidFill>
                  <a:schemeClr val="bg1"/>
                </a:solidFill>
                <a:effectLst>
                  <a:outerShdw blurRad="38100" dist="19050" dir="2700000" algn="tl" rotWithShape="0">
                    <a:schemeClr val="dk1">
                      <a:alpha val="40000"/>
                    </a:schemeClr>
                  </a:outerShdw>
                </a:effectLst>
              </a:rPr>
              <a:t> Plan to 2028</a:t>
            </a:r>
          </a:p>
        </p:txBody>
      </p:sp>
      <p:sp>
        <p:nvSpPr>
          <p:cNvPr id="8" name="Pentagon 7"/>
          <p:cNvSpPr/>
          <p:nvPr/>
        </p:nvSpPr>
        <p:spPr>
          <a:xfrm>
            <a:off x="381000" y="3493014"/>
            <a:ext cx="1708547" cy="528638"/>
          </a:xfrm>
          <a:prstGeom prst="homePlate">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n w="0"/>
                <a:solidFill>
                  <a:schemeClr val="bg1"/>
                </a:solidFill>
                <a:effectLst>
                  <a:outerShdw blurRad="38100" dist="19050" dir="2700000" algn="tl" rotWithShape="0">
                    <a:schemeClr val="dk1">
                      <a:alpha val="40000"/>
                    </a:schemeClr>
                  </a:outerShdw>
                </a:effectLst>
              </a:rPr>
              <a:t>Budget</a:t>
            </a:r>
            <a:r>
              <a:rPr lang="en-US">
                <a:ln w="0"/>
                <a:solidFill>
                  <a:schemeClr val="bg1"/>
                </a:solidFill>
                <a:effectLst>
                  <a:outerShdw blurRad="38100" dist="25400" dir="5400000" algn="ctr" rotWithShape="0">
                    <a:srgbClr val="6E747A">
                      <a:alpha val="43000"/>
                    </a:srgbClr>
                  </a:outerShdw>
                </a:effectLst>
              </a:rPr>
              <a:t> 2023 </a:t>
            </a:r>
          </a:p>
        </p:txBody>
      </p:sp>
      <p:sp>
        <p:nvSpPr>
          <p:cNvPr id="9" name="TextBox 8"/>
          <p:cNvSpPr txBox="1"/>
          <p:nvPr/>
        </p:nvSpPr>
        <p:spPr>
          <a:xfrm>
            <a:off x="381000" y="1754679"/>
            <a:ext cx="8678863" cy="52322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dirty="0">
                <a:solidFill>
                  <a:srgbClr val="007297"/>
                </a:solidFill>
                <a:latin typeface="+mn-lt"/>
                <a:ea typeface="ＭＳ Ｐゴシック"/>
              </a:rPr>
              <a:t>Including Sound Move, ST2, and ST3 sources and uses through 2046</a:t>
            </a:r>
          </a:p>
          <a:p>
            <a:pPr marL="285750" indent="-285750">
              <a:buFont typeface="Wingdings" panose="05000000000000000000" pitchFamily="2" charset="2"/>
              <a:buChar char="§"/>
            </a:pPr>
            <a:endParaRPr lang="en-US" sz="800" dirty="0">
              <a:solidFill>
                <a:srgbClr val="007297"/>
              </a:solidFill>
              <a:latin typeface="+mn-lt"/>
            </a:endParaRPr>
          </a:p>
        </p:txBody>
      </p:sp>
      <p:sp>
        <p:nvSpPr>
          <p:cNvPr id="10" name="TextBox 9"/>
          <p:cNvSpPr txBox="1"/>
          <p:nvPr/>
        </p:nvSpPr>
        <p:spPr>
          <a:xfrm>
            <a:off x="380999" y="3015357"/>
            <a:ext cx="8678863" cy="40011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a:solidFill>
                  <a:srgbClr val="007297"/>
                </a:solidFill>
                <a:latin typeface="+mn-lt"/>
                <a:ea typeface="ＭＳ Ｐゴシック"/>
              </a:rPr>
              <a:t>Board-approved costs for active projects through 2028</a:t>
            </a:r>
            <a:endParaRPr lang="en-US" sz="2000">
              <a:solidFill>
                <a:srgbClr val="007297"/>
              </a:solidFill>
              <a:latin typeface="+mn-lt"/>
            </a:endParaRPr>
          </a:p>
        </p:txBody>
      </p:sp>
      <p:sp>
        <p:nvSpPr>
          <p:cNvPr id="11" name="TextBox 10"/>
          <p:cNvSpPr txBox="1"/>
          <p:nvPr/>
        </p:nvSpPr>
        <p:spPr>
          <a:xfrm>
            <a:off x="380999" y="4099199"/>
            <a:ext cx="8536782" cy="40011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a:solidFill>
                  <a:srgbClr val="007297"/>
                </a:solidFill>
                <a:latin typeface="+mn-lt"/>
                <a:ea typeface="ＭＳ Ｐゴシック"/>
              </a:rPr>
              <a:t>Annual revenue, financing sources and expenditures for 2023</a:t>
            </a:r>
            <a:endParaRPr lang="en-US" sz="2000">
              <a:solidFill>
                <a:srgbClr val="007297"/>
              </a:solidFill>
              <a:latin typeface="+mn-lt"/>
            </a:endParaRPr>
          </a:p>
        </p:txBody>
      </p:sp>
    </p:spTree>
    <p:extLst>
      <p:ext uri="{BB962C8B-B14F-4D97-AF65-F5344CB8AC3E}">
        <p14:creationId xmlns:p14="http://schemas.microsoft.com/office/powerpoint/2010/main" val="393605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3350"/>
            <a:ext cx="7886700" cy="620712"/>
          </a:xfrm>
        </p:spPr>
        <p:txBody>
          <a:bodyPr/>
          <a:lstStyle/>
          <a:p>
            <a:r>
              <a:rPr lang="en-US">
                <a:solidFill>
                  <a:srgbClr val="002E6D"/>
                </a:solidFill>
              </a:rPr>
              <a:t>Budgets within Committee purview</a:t>
            </a:r>
          </a:p>
        </p:txBody>
      </p:sp>
      <p:graphicFrame>
        <p:nvGraphicFramePr>
          <p:cNvPr id="3" name="Table 2"/>
          <p:cNvGraphicFramePr>
            <a:graphicFrameLocks noGrp="1"/>
          </p:cNvGraphicFramePr>
          <p:nvPr>
            <p:extLst>
              <p:ext uri="{D42A27DB-BD31-4B8C-83A1-F6EECF244321}">
                <p14:modId xmlns:p14="http://schemas.microsoft.com/office/powerpoint/2010/main" val="436282930"/>
              </p:ext>
            </p:extLst>
          </p:nvPr>
        </p:nvGraphicFramePr>
        <p:xfrm>
          <a:off x="228600" y="819150"/>
          <a:ext cx="8610600" cy="3488690"/>
        </p:xfrm>
        <a:graphic>
          <a:graphicData uri="http://schemas.openxmlformats.org/drawingml/2006/table">
            <a:tbl>
              <a:tblPr firstRow="1" bandRow="1">
                <a:tableStyleId>{5C22544A-7EE6-4342-B048-85BDC9FD1C3A}</a:tableStyleId>
              </a:tblPr>
              <a:tblGrid>
                <a:gridCol w="2706189">
                  <a:extLst>
                    <a:ext uri="{9D8B030D-6E8A-4147-A177-3AD203B41FA5}">
                      <a16:colId xmlns:a16="http://schemas.microsoft.com/office/drawing/2014/main" val="433116237"/>
                    </a:ext>
                  </a:extLst>
                </a:gridCol>
                <a:gridCol w="5904411">
                  <a:extLst>
                    <a:ext uri="{9D8B030D-6E8A-4147-A177-3AD203B41FA5}">
                      <a16:colId xmlns:a16="http://schemas.microsoft.com/office/drawing/2014/main" val="518963346"/>
                    </a:ext>
                  </a:extLst>
                </a:gridCol>
              </a:tblGrid>
              <a:tr h="684530">
                <a:tc>
                  <a:txBody>
                    <a:bodyPr/>
                    <a:lstStyle/>
                    <a:p>
                      <a:r>
                        <a:rPr lang="en-US" sz="2000"/>
                        <a:t>Committee</a:t>
                      </a:r>
                    </a:p>
                  </a:txBody>
                  <a:tcPr/>
                </a:tc>
                <a:tc>
                  <a:txBody>
                    <a:bodyPr/>
                    <a:lstStyle/>
                    <a:p>
                      <a:r>
                        <a:rPr lang="en-US" sz="2000"/>
                        <a:t>Budget/TIP</a:t>
                      </a:r>
                      <a:r>
                        <a:rPr lang="en-US" sz="2000" baseline="0"/>
                        <a:t> </a:t>
                      </a:r>
                      <a:r>
                        <a:rPr lang="en-US" sz="2000"/>
                        <a:t>Sections</a:t>
                      </a:r>
                    </a:p>
                  </a:txBody>
                  <a:tcPr/>
                </a:tc>
                <a:extLst>
                  <a:ext uri="{0D108BD9-81ED-4DB2-BD59-A6C34878D82A}">
                    <a16:rowId xmlns:a16="http://schemas.microsoft.com/office/drawing/2014/main" val="2728680000"/>
                  </a:ext>
                </a:extLst>
              </a:tr>
              <a:tr h="684530">
                <a:tc>
                  <a:txBody>
                    <a:bodyPr/>
                    <a:lstStyle/>
                    <a:p>
                      <a:r>
                        <a:rPr lang="en-US" sz="2000" b="0"/>
                        <a:t>Rider</a:t>
                      </a:r>
                      <a:r>
                        <a:rPr lang="en-US" sz="2000" b="0" baseline="0"/>
                        <a:t> Experience and Operations</a:t>
                      </a:r>
                      <a:endParaRPr lang="en-US" sz="2000" b="0"/>
                    </a:p>
                  </a:txBody>
                  <a:tcPr/>
                </a:tc>
                <a:tc>
                  <a:txBody>
                    <a:bodyPr/>
                    <a:lstStyle/>
                    <a:p>
                      <a:pPr marL="342900" indent="-342900">
                        <a:buFont typeface="Arial" panose="020B0604020202020204" pitchFamily="34" charset="0"/>
                        <a:buChar char="•"/>
                      </a:pPr>
                      <a:r>
                        <a:rPr lang="en-US" sz="2000" b="0"/>
                        <a:t>Transit operations</a:t>
                      </a:r>
                    </a:p>
                    <a:p>
                      <a:pPr marL="342900" indent="-342900">
                        <a:buFont typeface="Arial" panose="020B0604020202020204" pitchFamily="34" charset="0"/>
                        <a:buChar char="•"/>
                      </a:pPr>
                      <a:r>
                        <a:rPr lang="en-US" sz="2000" b="0"/>
                        <a:t>Non-system expansion</a:t>
                      </a:r>
                      <a:r>
                        <a:rPr lang="en-US" sz="2000" b="0" baseline="0"/>
                        <a:t> projects</a:t>
                      </a:r>
                      <a:endParaRPr lang="en-US" sz="2000" b="0"/>
                    </a:p>
                  </a:txBody>
                  <a:tcPr/>
                </a:tc>
                <a:extLst>
                  <a:ext uri="{0D108BD9-81ED-4DB2-BD59-A6C34878D82A}">
                    <a16:rowId xmlns:a16="http://schemas.microsoft.com/office/drawing/2014/main" val="908951145"/>
                  </a:ext>
                </a:extLst>
              </a:tr>
              <a:tr h="684530">
                <a:tc>
                  <a:txBody>
                    <a:bodyPr/>
                    <a:lstStyle/>
                    <a:p>
                      <a:r>
                        <a:rPr lang="en-US" sz="2000"/>
                        <a:t>System Expansion</a:t>
                      </a:r>
                    </a:p>
                  </a:txBody>
                  <a:tcPr/>
                </a:tc>
                <a:tc>
                  <a:txBody>
                    <a:bodyPr/>
                    <a:lstStyle/>
                    <a:p>
                      <a:r>
                        <a:rPr lang="en-US" sz="2000" baseline="0"/>
                        <a:t>System expansion projects – Link, Sounder, Stride, and ST Express</a:t>
                      </a:r>
                      <a:endParaRPr lang="en-US" sz="2000"/>
                    </a:p>
                  </a:txBody>
                  <a:tcPr/>
                </a:tc>
                <a:extLst>
                  <a:ext uri="{0D108BD9-81ED-4DB2-BD59-A6C34878D82A}">
                    <a16:rowId xmlns:a16="http://schemas.microsoft.com/office/drawing/2014/main" val="3111689293"/>
                  </a:ext>
                </a:extLst>
              </a:tr>
              <a:tr h="580390">
                <a:tc>
                  <a:txBody>
                    <a:bodyPr/>
                    <a:lstStyle/>
                    <a:p>
                      <a:r>
                        <a:rPr lang="en-US" sz="2000"/>
                        <a:t>Executive</a:t>
                      </a:r>
                    </a:p>
                  </a:txBody>
                  <a:tcPr/>
                </a:tc>
                <a:tc>
                  <a:txBody>
                    <a:bodyPr/>
                    <a:lstStyle/>
                    <a:p>
                      <a:pPr marL="342900" indent="-342900" algn="l" defTabSz="914400" rtl="0" eaLnBrk="1" latinLnBrk="0" hangingPunct="1">
                        <a:buFont typeface="Arial" panose="020B0604020202020204" pitchFamily="34" charset="0"/>
                        <a:buChar char="•"/>
                      </a:pPr>
                      <a:r>
                        <a:rPr lang="en-US" sz="2000" b="0" kern="1200">
                          <a:solidFill>
                            <a:schemeClr val="dk1"/>
                          </a:solidFill>
                          <a:latin typeface="+mn-lt"/>
                          <a:ea typeface="+mn-ea"/>
                          <a:cs typeface="+mn-cs"/>
                        </a:rPr>
                        <a:t>System expansion projects – other (programs)</a:t>
                      </a:r>
                    </a:p>
                    <a:p>
                      <a:pPr marL="342900" indent="-342900" algn="l" defTabSz="914400" rtl="0" eaLnBrk="1" latinLnBrk="0" hangingPunct="1">
                        <a:buFont typeface="Arial" panose="020B0604020202020204" pitchFamily="34" charset="0"/>
                        <a:buChar char="•"/>
                      </a:pPr>
                      <a:r>
                        <a:rPr lang="en-US" sz="2000" b="0" kern="1200">
                          <a:solidFill>
                            <a:schemeClr val="dk1"/>
                          </a:solidFill>
                          <a:latin typeface="+mn-lt"/>
                          <a:ea typeface="+mn-ea"/>
                          <a:cs typeface="+mn-cs"/>
                        </a:rPr>
                        <a:t>Debt service and other costs</a:t>
                      </a:r>
                    </a:p>
                  </a:txBody>
                  <a:tcPr/>
                </a:tc>
                <a:extLst>
                  <a:ext uri="{0D108BD9-81ED-4DB2-BD59-A6C34878D82A}">
                    <a16:rowId xmlns:a16="http://schemas.microsoft.com/office/drawing/2014/main" val="3829639587"/>
                  </a:ext>
                </a:extLst>
              </a:tr>
              <a:tr h="684530">
                <a:tc>
                  <a:txBody>
                    <a:bodyPr/>
                    <a:lstStyle/>
                    <a:p>
                      <a:r>
                        <a:rPr lang="en-US" sz="2000" b="1" i="0"/>
                        <a:t>Finance and Audit Committee</a:t>
                      </a:r>
                    </a:p>
                  </a:txBody>
                  <a:tcPr/>
                </a:tc>
                <a:tc>
                  <a:txBody>
                    <a:bodyPr/>
                    <a:lstStyle/>
                    <a:p>
                      <a:r>
                        <a:rPr lang="en-US" sz="2000" b="1" i="0"/>
                        <a:t>Other committees recommend</a:t>
                      </a:r>
                      <a:r>
                        <a:rPr lang="en-US" sz="2000" b="1" i="0" baseline="0"/>
                        <a:t> budget </a:t>
                      </a:r>
                      <a:r>
                        <a:rPr lang="en-US" sz="2000" b="1" i="0"/>
                        <a:t>to FAC;</a:t>
                      </a:r>
                      <a:r>
                        <a:rPr lang="en-US" sz="2000" b="1" i="0" baseline="0"/>
                        <a:t> </a:t>
                      </a:r>
                      <a:r>
                        <a:rPr lang="en-US" sz="2000" b="1" i="0"/>
                        <a:t>FAC recommends to Board</a:t>
                      </a:r>
                    </a:p>
                  </a:txBody>
                  <a:tcPr/>
                </a:tc>
                <a:extLst>
                  <a:ext uri="{0D108BD9-81ED-4DB2-BD59-A6C34878D82A}">
                    <a16:rowId xmlns:a16="http://schemas.microsoft.com/office/drawing/2014/main" val="1959745086"/>
                  </a:ext>
                </a:extLst>
              </a:tr>
            </a:tbl>
          </a:graphicData>
        </a:graphic>
      </p:graphicFrame>
      <p:sp>
        <p:nvSpPr>
          <p:cNvPr id="4" name="Rectangle 3">
            <a:extLst>
              <a:ext uri="{FF2B5EF4-FFF2-40B4-BE49-F238E27FC236}">
                <a16:creationId xmlns:a16="http://schemas.microsoft.com/office/drawing/2014/main" id="{00723FA5-48C6-47EB-98CF-8146F8709B08}"/>
              </a:ext>
            </a:extLst>
          </p:cNvPr>
          <p:cNvSpPr/>
          <p:nvPr/>
        </p:nvSpPr>
        <p:spPr>
          <a:xfrm>
            <a:off x="152400" y="3581698"/>
            <a:ext cx="8839200" cy="726142"/>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030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57200" y="886631"/>
            <a:ext cx="8142051" cy="3429000"/>
          </a:xfrm>
        </p:spPr>
        <p:txBody>
          <a:bodyPr/>
          <a:lstStyle/>
          <a:p>
            <a:pPr marL="342900" lvl="1" indent="-342900">
              <a:spcBef>
                <a:spcPts val="0"/>
              </a:spcBef>
              <a:spcAft>
                <a:spcPts val="1200"/>
              </a:spcAft>
              <a:buFont typeface="Arial" panose="020B0604020202020204" pitchFamily="34" charset="0"/>
              <a:buChar char="•"/>
            </a:pPr>
            <a:r>
              <a:rPr lang="en-US" b="0" i="0" dirty="0">
                <a:solidFill>
                  <a:srgbClr val="002E6D"/>
                </a:solidFill>
              </a:rPr>
              <a:t>Maintain long term financial sustainability</a:t>
            </a:r>
          </a:p>
          <a:p>
            <a:pPr marL="342900" lvl="1" indent="-342900">
              <a:spcBef>
                <a:spcPts val="0"/>
              </a:spcBef>
              <a:spcAft>
                <a:spcPts val="1200"/>
              </a:spcAft>
              <a:buFont typeface="Arial" panose="020B0604020202020204" pitchFamily="34" charset="0"/>
              <a:buChar char="•"/>
            </a:pPr>
            <a:r>
              <a:rPr lang="en-US" b="0" i="0" dirty="0">
                <a:solidFill>
                  <a:srgbClr val="002E6D"/>
                </a:solidFill>
              </a:rPr>
              <a:t>Resource allocation consistent with August 2021 capital expansion resolution and agency DEIC priorities</a:t>
            </a:r>
          </a:p>
          <a:p>
            <a:pPr marL="342900" lvl="1" indent="-342900">
              <a:spcBef>
                <a:spcPts val="0"/>
              </a:spcBef>
              <a:spcAft>
                <a:spcPts val="1200"/>
              </a:spcAft>
              <a:buFont typeface="Arial" panose="020B0604020202020204" pitchFamily="34" charset="0"/>
              <a:buChar char="•"/>
            </a:pPr>
            <a:r>
              <a:rPr lang="en-US" b="0" i="0" dirty="0">
                <a:solidFill>
                  <a:srgbClr val="002E6D"/>
                </a:solidFill>
              </a:rPr>
              <a:t>Operating resources to support new services and assets</a:t>
            </a:r>
          </a:p>
          <a:p>
            <a:pPr marL="342900" lvl="1" indent="-342900">
              <a:spcBef>
                <a:spcPts val="0"/>
              </a:spcBef>
              <a:spcAft>
                <a:spcPts val="1200"/>
              </a:spcAft>
              <a:buFont typeface="Arial" panose="020B0604020202020204" pitchFamily="34" charset="0"/>
              <a:buChar char="•"/>
            </a:pPr>
            <a:r>
              <a:rPr lang="en-US" b="0" i="0" dirty="0">
                <a:solidFill>
                  <a:srgbClr val="002E6D"/>
                </a:solidFill>
                <a:cs typeface="+mn-cs"/>
              </a:rPr>
              <a:t>Service levels/budget reflect current ridership demand</a:t>
            </a:r>
          </a:p>
          <a:p>
            <a:pPr>
              <a:spcAft>
                <a:spcPts val="1200"/>
              </a:spcAft>
            </a:pPr>
            <a:endParaRPr lang="en-US" dirty="0"/>
          </a:p>
          <a:p>
            <a:pPr marL="457200" lvl="1" indent="-457200">
              <a:spcBef>
                <a:spcPts val="0"/>
              </a:spcBef>
              <a:spcAft>
                <a:spcPts val="1200"/>
              </a:spcAft>
              <a:buFont typeface="Wingdings" panose="05000000000000000000" pitchFamily="2" charset="2"/>
              <a:buChar char="§"/>
            </a:pPr>
            <a:endParaRPr lang="en-US" dirty="0"/>
          </a:p>
        </p:txBody>
      </p:sp>
      <p:sp>
        <p:nvSpPr>
          <p:cNvPr id="5" name="Title 1">
            <a:extLst>
              <a:ext uri="{FF2B5EF4-FFF2-40B4-BE49-F238E27FC236}">
                <a16:creationId xmlns:a16="http://schemas.microsoft.com/office/drawing/2014/main" id="{32062CD4-89DD-B043-9AEC-3CA3A1A0DD39}"/>
              </a:ext>
            </a:extLst>
          </p:cNvPr>
          <p:cNvSpPr txBox="1">
            <a:spLocks/>
          </p:cNvSpPr>
          <p:nvPr/>
        </p:nvSpPr>
        <p:spPr>
          <a:xfrm>
            <a:off x="457200" y="265919"/>
            <a:ext cx="8458200" cy="620712"/>
          </a:xfrm>
          <a:prstGeom prst="rect">
            <a:avLst/>
          </a:prstGeom>
        </p:spPr>
        <p:txBody>
          <a:bodyPr/>
          <a:lstStyle>
            <a:lvl1pPr algn="l" rtl="0" eaLnBrk="1" fontAlgn="base" hangingPunct="1">
              <a:lnSpc>
                <a:spcPts val="3000"/>
              </a:lnSpc>
              <a:spcBef>
                <a:spcPct val="0"/>
              </a:spcBef>
              <a:spcAft>
                <a:spcPct val="0"/>
              </a:spcAft>
              <a:defRPr sz="3000" b="1" i="1" kern="1200" spc="50">
                <a:solidFill>
                  <a:srgbClr val="007297"/>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a:lstStyle>
          <a:p>
            <a:r>
              <a:rPr lang="en-US">
                <a:solidFill>
                  <a:srgbClr val="002E6D"/>
                </a:solidFill>
              </a:rPr>
              <a:t>2023 budget priorities</a:t>
            </a:r>
          </a:p>
        </p:txBody>
      </p:sp>
    </p:spTree>
    <p:extLst>
      <p:ext uri="{BB962C8B-B14F-4D97-AF65-F5344CB8AC3E}">
        <p14:creationId xmlns:p14="http://schemas.microsoft.com/office/powerpoint/2010/main" val="1528846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A451B4-5F6B-4D4E-8489-20E05FFA76F0}"/>
              </a:ext>
            </a:extLst>
          </p:cNvPr>
          <p:cNvSpPr>
            <a:spLocks noGrp="1"/>
          </p:cNvSpPr>
          <p:nvPr>
            <p:ph type="body" sz="quarter" idx="11"/>
          </p:nvPr>
        </p:nvSpPr>
        <p:spPr/>
        <p:txBody>
          <a:bodyPr/>
          <a:lstStyle/>
          <a:p>
            <a:r>
              <a:rPr lang="en-US"/>
              <a:t>Committee Recommendations</a:t>
            </a:r>
          </a:p>
        </p:txBody>
      </p:sp>
    </p:spTree>
    <p:extLst>
      <p:ext uri="{BB962C8B-B14F-4D97-AF65-F5344CB8AC3E}">
        <p14:creationId xmlns:p14="http://schemas.microsoft.com/office/powerpoint/2010/main" val="1330849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480899" y="308716"/>
            <a:ext cx="7501440" cy="439394"/>
          </a:xfrm>
        </p:spPr>
        <p:txBody>
          <a:bodyPr>
            <a:noAutofit/>
          </a:bodyPr>
          <a:lstStyle/>
          <a:p>
            <a:pPr>
              <a:lnSpc>
                <a:spcPts val="2250"/>
              </a:lnSpc>
            </a:pPr>
            <a:r>
              <a:rPr lang="en-US" sz="2800" spc="38">
                <a:solidFill>
                  <a:srgbClr val="002E6D"/>
                </a:solidFill>
                <a:latin typeface="Arial" panose="020B0604020202020204" pitchFamily="34" charset="0"/>
                <a:cs typeface="Arial" panose="020B0604020202020204" pitchFamily="34" charset="0"/>
              </a:rPr>
              <a:t>Proposed 2023 Budget</a:t>
            </a:r>
          </a:p>
        </p:txBody>
      </p:sp>
      <p:sp>
        <p:nvSpPr>
          <p:cNvPr id="5" name="TextBox 4"/>
          <p:cNvSpPr txBox="1"/>
          <p:nvPr/>
        </p:nvSpPr>
        <p:spPr>
          <a:xfrm>
            <a:off x="480899" y="710639"/>
            <a:ext cx="8604059" cy="646331"/>
          </a:xfrm>
          <a:prstGeom prst="rect">
            <a:avLst/>
          </a:prstGeom>
          <a:noFill/>
        </p:spPr>
        <p:txBody>
          <a:bodyPr wrap="square" rtlCol="0">
            <a:spAutoFit/>
          </a:bodyPr>
          <a:lstStyle/>
          <a:p>
            <a:pPr defTabSz="914378"/>
            <a:r>
              <a:rPr lang="en-US" b="1" i="1" dirty="0">
                <a:solidFill>
                  <a:srgbClr val="007297"/>
                </a:solidFill>
                <a:latin typeface="Arial"/>
              </a:rPr>
              <a:t>Revenues lower than expenditures, shortfall will be covered by existing cash balance.</a:t>
            </a:r>
          </a:p>
        </p:txBody>
      </p:sp>
      <p:sp>
        <p:nvSpPr>
          <p:cNvPr id="14" name="TextBox 13">
            <a:extLst>
              <a:ext uri="{FF2B5EF4-FFF2-40B4-BE49-F238E27FC236}">
                <a16:creationId xmlns:a16="http://schemas.microsoft.com/office/drawing/2014/main" id="{667AB656-3D1B-4354-84A5-6936FC5019A9}"/>
              </a:ext>
            </a:extLst>
          </p:cNvPr>
          <p:cNvSpPr txBox="1"/>
          <p:nvPr/>
        </p:nvSpPr>
        <p:spPr>
          <a:xfrm>
            <a:off x="96107" y="4268839"/>
            <a:ext cx="4573680" cy="369332"/>
          </a:xfrm>
          <a:prstGeom prst="rect">
            <a:avLst/>
          </a:prstGeom>
          <a:noFill/>
        </p:spPr>
        <p:txBody>
          <a:bodyPr wrap="square">
            <a:spAutoFit/>
          </a:bodyPr>
          <a:lstStyle/>
          <a:p>
            <a:r>
              <a:rPr lang="en-US" sz="900">
                <a:solidFill>
                  <a:srgbClr val="000000"/>
                </a:solidFill>
              </a:rPr>
              <a:t>*Other includes investment income, local &amp; state contributions, rental car tax, and miscellaneous revenues.</a:t>
            </a:r>
          </a:p>
        </p:txBody>
      </p:sp>
      <p:graphicFrame>
        <p:nvGraphicFramePr>
          <p:cNvPr id="17" name="Chart 1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559319266"/>
              </p:ext>
            </p:extLst>
          </p:nvPr>
        </p:nvGraphicFramePr>
        <p:xfrm>
          <a:off x="96107" y="1333887"/>
          <a:ext cx="4475894" cy="2878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778695787"/>
              </p:ext>
            </p:extLst>
          </p:nvPr>
        </p:nvGraphicFramePr>
        <p:xfrm>
          <a:off x="4572000" y="1333887"/>
          <a:ext cx="4475893" cy="3281201"/>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1901F4B5-35BC-4B1E-9791-DE4C7679AD62}"/>
              </a:ext>
            </a:extLst>
          </p:cNvPr>
          <p:cNvSpPr txBox="1"/>
          <p:nvPr/>
        </p:nvSpPr>
        <p:spPr>
          <a:xfrm>
            <a:off x="4995582" y="4201511"/>
            <a:ext cx="4573680" cy="369332"/>
          </a:xfrm>
          <a:prstGeom prst="rect">
            <a:avLst/>
          </a:prstGeom>
          <a:noFill/>
        </p:spPr>
        <p:txBody>
          <a:bodyPr wrap="square">
            <a:spAutoFit/>
          </a:bodyPr>
          <a:lstStyle/>
          <a:p>
            <a:r>
              <a:rPr lang="en-US" sz="900">
                <a:solidFill>
                  <a:srgbClr val="000000"/>
                </a:solidFill>
              </a:rPr>
              <a:t>*Other includes contributions to partner agencies, tax collection fees, leases and operating contingency.</a:t>
            </a:r>
            <a:r>
              <a:rPr lang="en-US" sz="900"/>
              <a:t> </a:t>
            </a:r>
          </a:p>
        </p:txBody>
      </p:sp>
    </p:spTree>
    <p:extLst>
      <p:ext uri="{BB962C8B-B14F-4D97-AF65-F5344CB8AC3E}">
        <p14:creationId xmlns:p14="http://schemas.microsoft.com/office/powerpoint/2010/main" val="3546214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271749" y="236509"/>
            <a:ext cx="8153400" cy="620712"/>
          </a:xfrm>
        </p:spPr>
        <p:txBody>
          <a:bodyPr lIns="91440" tIns="45720" rIns="91440" bIns="45720" anchor="t"/>
          <a:lstStyle/>
          <a:p>
            <a:r>
              <a:rPr lang="en-US" dirty="0">
                <a:solidFill>
                  <a:srgbClr val="002E6D"/>
                </a:solidFill>
                <a:ea typeface="ＭＳ Ｐゴシック"/>
              </a:rPr>
              <a:t>2023 tax revenues: $2.3B </a:t>
            </a:r>
          </a:p>
        </p:txBody>
      </p:sp>
      <p:sp>
        <p:nvSpPr>
          <p:cNvPr id="4" name="Text Placeholder 2">
            <a:extLst>
              <a:ext uri="{FF2B5EF4-FFF2-40B4-BE49-F238E27FC236}">
                <a16:creationId xmlns:a16="http://schemas.microsoft.com/office/drawing/2014/main" id="{DE4023EA-3E95-1743-921E-0D8EF31DB196}"/>
              </a:ext>
            </a:extLst>
          </p:cNvPr>
          <p:cNvSpPr txBox="1">
            <a:spLocks/>
          </p:cNvSpPr>
          <p:nvPr/>
        </p:nvSpPr>
        <p:spPr>
          <a:xfrm>
            <a:off x="192305" y="3491305"/>
            <a:ext cx="8759389" cy="707888"/>
          </a:xfrm>
          <a:prstGeom prst="rect">
            <a:avLst/>
          </a:prstGeom>
        </p:spPr>
        <p:txBody>
          <a:bodyPr lIns="91440" tIns="45720" rIns="91440" bIns="45720" anchor="t"/>
          <a:lstStyle>
            <a:lvl1pPr marL="0" indent="0" algn="l" rtl="0" eaLnBrk="1" fontAlgn="base" hangingPunct="1">
              <a:spcBef>
                <a:spcPts val="300"/>
              </a:spcBef>
              <a:spcAft>
                <a:spcPct val="0"/>
              </a:spcAft>
              <a:buFontTx/>
              <a:buNone/>
              <a:defRPr sz="2400" b="1" i="1" kern="1200">
                <a:solidFill>
                  <a:srgbClr val="EF7622"/>
                </a:solidFill>
                <a:latin typeface="+mn-lt"/>
                <a:ea typeface="ＭＳ Ｐゴシック" charset="0"/>
                <a:cs typeface="ＭＳ Ｐゴシック" charset="0"/>
              </a:defRPr>
            </a:lvl1pPr>
            <a:lvl2pPr marL="0" indent="0" algn="l" rtl="0" eaLnBrk="1" fontAlgn="base" hangingPunct="1">
              <a:spcBef>
                <a:spcPts val="300"/>
              </a:spcBef>
              <a:spcAft>
                <a:spcPct val="0"/>
              </a:spcAft>
              <a:buFontTx/>
              <a:buNone/>
              <a:defRPr sz="2400" b="1" i="1" kern="1200">
                <a:solidFill>
                  <a:srgbClr val="EF7622"/>
                </a:solidFill>
                <a:latin typeface="+mn-lt"/>
                <a:ea typeface="ＭＳ Ｐゴシック" charset="0"/>
                <a:cs typeface="+mn-cs"/>
              </a:defRPr>
            </a:lvl2pPr>
            <a:lvl3pPr marL="571500" indent="-3429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spcBef>
                <a:spcPts val="0"/>
              </a:spcBef>
              <a:spcAft>
                <a:spcPts val="600"/>
              </a:spcAft>
            </a:pPr>
            <a:r>
              <a:rPr lang="en-US" sz="1800" dirty="0">
                <a:solidFill>
                  <a:srgbClr val="002E6D"/>
                </a:solidFill>
                <a:ea typeface="ＭＳ Ｐゴシック"/>
              </a:rPr>
              <a:t>Sales and use tax is 65% of all 2023 total revenue and financing sources</a:t>
            </a:r>
            <a:endParaRPr lang="en-US" sz="1800" dirty="0">
              <a:solidFill>
                <a:srgbClr val="002E6D"/>
              </a:solidFill>
              <a:ea typeface="ＭＳ Ｐゴシック"/>
              <a:cs typeface="Arial"/>
            </a:endParaRPr>
          </a:p>
          <a:p>
            <a:pPr lvl="2">
              <a:spcBef>
                <a:spcPts val="0"/>
              </a:spcBef>
              <a:spcAft>
                <a:spcPts val="600"/>
              </a:spcAft>
            </a:pPr>
            <a:r>
              <a:rPr lang="en-US" sz="1800" dirty="0">
                <a:solidFill>
                  <a:srgbClr val="002E6D"/>
                </a:solidFill>
                <a:ea typeface="ＭＳ Ｐゴシック"/>
              </a:rPr>
              <a:t>Total tax revenues 3% above 2022 forecast</a:t>
            </a:r>
          </a:p>
        </p:txBody>
      </p:sp>
      <p:sp>
        <p:nvSpPr>
          <p:cNvPr id="6" name="TextBox 5"/>
          <p:cNvSpPr txBox="1"/>
          <p:nvPr/>
        </p:nvSpPr>
        <p:spPr>
          <a:xfrm>
            <a:off x="1080248" y="2940021"/>
            <a:ext cx="6188685" cy="276999"/>
          </a:xfrm>
          <a:prstGeom prst="rect">
            <a:avLst/>
          </a:prstGeom>
          <a:noFill/>
        </p:spPr>
        <p:txBody>
          <a:bodyPr wrap="square" lIns="91440" tIns="45720" rIns="91440" bIns="45720" rtlCol="0" anchor="t">
            <a:spAutoFit/>
          </a:bodyPr>
          <a:lstStyle/>
          <a:p>
            <a:r>
              <a:rPr lang="en-US" sz="1200">
                <a:solidFill>
                  <a:srgbClr val="007297"/>
                </a:solidFill>
                <a:latin typeface="Arial"/>
                <a:ea typeface="ＭＳ Ｐゴシック"/>
              </a:rPr>
              <a:t>*Numbers may not sum due to rounding.</a:t>
            </a:r>
          </a:p>
        </p:txBody>
      </p:sp>
      <p:pic>
        <p:nvPicPr>
          <p:cNvPr id="5" name="Picture 4">
            <a:extLst>
              <a:ext uri="{FF2B5EF4-FFF2-40B4-BE49-F238E27FC236}">
                <a16:creationId xmlns:a16="http://schemas.microsoft.com/office/drawing/2014/main" id="{0D103277-8012-4CBC-80E4-A13189E9ABCB}"/>
              </a:ext>
            </a:extLst>
          </p:cNvPr>
          <p:cNvPicPr>
            <a:picLocks noChangeAspect="1"/>
          </p:cNvPicPr>
          <p:nvPr/>
        </p:nvPicPr>
        <p:blipFill>
          <a:blip r:embed="rId3"/>
          <a:stretch>
            <a:fillRect/>
          </a:stretch>
        </p:blipFill>
        <p:spPr>
          <a:xfrm>
            <a:off x="1080248" y="857221"/>
            <a:ext cx="6324600" cy="2082800"/>
          </a:xfrm>
          <a:prstGeom prst="rect">
            <a:avLst/>
          </a:prstGeom>
        </p:spPr>
      </p:pic>
    </p:spTree>
    <p:extLst>
      <p:ext uri="{BB962C8B-B14F-4D97-AF65-F5344CB8AC3E}">
        <p14:creationId xmlns:p14="http://schemas.microsoft.com/office/powerpoint/2010/main" val="3878298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158826" y="120838"/>
            <a:ext cx="8676563" cy="620712"/>
          </a:xfrm>
        </p:spPr>
        <p:txBody>
          <a:bodyPr/>
          <a:lstStyle/>
          <a:p>
            <a:r>
              <a:rPr lang="en-US">
                <a:solidFill>
                  <a:srgbClr val="002E6D"/>
                </a:solidFill>
              </a:rPr>
              <a:t>2023 other revenue &amp; financing sources: $777M</a:t>
            </a:r>
          </a:p>
        </p:txBody>
      </p:sp>
      <p:sp>
        <p:nvSpPr>
          <p:cNvPr id="4" name="Text Placeholder 2">
            <a:extLst>
              <a:ext uri="{FF2B5EF4-FFF2-40B4-BE49-F238E27FC236}">
                <a16:creationId xmlns:a16="http://schemas.microsoft.com/office/drawing/2014/main" id="{DE4023EA-3E95-1743-921E-0D8EF31DB196}"/>
              </a:ext>
            </a:extLst>
          </p:cNvPr>
          <p:cNvSpPr txBox="1">
            <a:spLocks/>
          </p:cNvSpPr>
          <p:nvPr/>
        </p:nvSpPr>
        <p:spPr>
          <a:xfrm>
            <a:off x="689348" y="3123604"/>
            <a:ext cx="9067800" cy="3555829"/>
          </a:xfrm>
          <a:prstGeom prst="rect">
            <a:avLst/>
          </a:prstGeom>
        </p:spPr>
        <p:txBody>
          <a:bodyPr lIns="91440" tIns="45720" rIns="91440" bIns="45720" anchor="t"/>
          <a:lstStyle>
            <a:lvl1pPr marL="0" indent="0" algn="l" rtl="0" eaLnBrk="1" fontAlgn="base" hangingPunct="1">
              <a:spcBef>
                <a:spcPts val="300"/>
              </a:spcBef>
              <a:spcAft>
                <a:spcPct val="0"/>
              </a:spcAft>
              <a:buFontTx/>
              <a:buNone/>
              <a:defRPr sz="2400" b="1" i="1" kern="1200">
                <a:solidFill>
                  <a:srgbClr val="EF7622"/>
                </a:solidFill>
                <a:latin typeface="+mn-lt"/>
                <a:ea typeface="ＭＳ Ｐゴシック" charset="0"/>
                <a:cs typeface="ＭＳ Ｐゴシック" charset="0"/>
              </a:defRPr>
            </a:lvl1pPr>
            <a:lvl2pPr marL="0" indent="0" algn="l" rtl="0" eaLnBrk="1" fontAlgn="base" hangingPunct="1">
              <a:spcBef>
                <a:spcPts val="300"/>
              </a:spcBef>
              <a:spcAft>
                <a:spcPct val="0"/>
              </a:spcAft>
              <a:buFontTx/>
              <a:buNone/>
              <a:defRPr sz="2400" b="1" i="1" kern="1200">
                <a:solidFill>
                  <a:srgbClr val="EF7622"/>
                </a:solidFill>
                <a:latin typeface="+mn-lt"/>
                <a:ea typeface="ＭＳ Ｐゴシック" charset="0"/>
                <a:cs typeface="+mn-cs"/>
              </a:defRPr>
            </a:lvl2pPr>
            <a:lvl3pPr marL="571500" indent="-3429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spcBef>
                <a:spcPts val="0"/>
              </a:spcBef>
              <a:spcAft>
                <a:spcPts val="600"/>
              </a:spcAft>
            </a:pPr>
            <a:r>
              <a:rPr lang="en-US" sz="1800" dirty="0">
                <a:solidFill>
                  <a:srgbClr val="002E6D"/>
                </a:solidFill>
                <a:ea typeface="ＭＳ Ｐゴシック"/>
              </a:rPr>
              <a:t>Federal grants lower in 2023 due to ARP funding in 2022</a:t>
            </a:r>
            <a:endParaRPr lang="en-US" sz="1800" dirty="0">
              <a:solidFill>
                <a:srgbClr val="002E6D"/>
              </a:solidFill>
              <a:ea typeface="ＭＳ Ｐゴシック"/>
              <a:cs typeface="Arial"/>
            </a:endParaRPr>
          </a:p>
          <a:p>
            <a:pPr lvl="2">
              <a:spcBef>
                <a:spcPts val="0"/>
              </a:spcBef>
              <a:spcAft>
                <a:spcPts val="600"/>
              </a:spcAft>
            </a:pPr>
            <a:r>
              <a:rPr lang="en-US" sz="1800" dirty="0">
                <a:solidFill>
                  <a:srgbClr val="002E6D"/>
                </a:solidFill>
                <a:ea typeface="ＭＳ Ｐゴシック"/>
              </a:rPr>
              <a:t>Fare revenues increase with increased ridership</a:t>
            </a:r>
            <a:endParaRPr lang="en-US" sz="1800" dirty="0">
              <a:solidFill>
                <a:srgbClr val="002E6D"/>
              </a:solidFill>
              <a:ea typeface="ＭＳ Ｐゴシック"/>
              <a:cs typeface="Arial"/>
            </a:endParaRPr>
          </a:p>
          <a:p>
            <a:pPr lvl="2">
              <a:spcBef>
                <a:spcPts val="0"/>
              </a:spcBef>
              <a:spcAft>
                <a:spcPts val="600"/>
              </a:spcAft>
            </a:pPr>
            <a:r>
              <a:rPr lang="en-US" sz="1800" dirty="0">
                <a:solidFill>
                  <a:srgbClr val="002E6D"/>
                </a:solidFill>
                <a:ea typeface="ＭＳ Ｐゴシック"/>
              </a:rPr>
              <a:t>Higher ORCA regional reimbursement </a:t>
            </a:r>
            <a:endParaRPr lang="en-US" sz="1800" dirty="0">
              <a:solidFill>
                <a:srgbClr val="002E6D"/>
              </a:solidFill>
              <a:ea typeface="ＭＳ Ｐゴシック"/>
              <a:cs typeface="Arial"/>
            </a:endParaRPr>
          </a:p>
          <a:p>
            <a:pPr lvl="2">
              <a:spcBef>
                <a:spcPts val="0"/>
              </a:spcBef>
              <a:spcAft>
                <a:spcPts val="600"/>
              </a:spcAft>
            </a:pPr>
            <a:r>
              <a:rPr lang="en-US" sz="1800" dirty="0">
                <a:solidFill>
                  <a:srgbClr val="002E6D"/>
                </a:solidFill>
                <a:ea typeface="ＭＳ Ｐゴシック"/>
              </a:rPr>
              <a:t>No TIFIA draws currently scheduled</a:t>
            </a:r>
            <a:endParaRPr lang="en-US" dirty="0">
              <a:solidFill>
                <a:srgbClr val="002E6D"/>
              </a:solidFill>
            </a:endParaRPr>
          </a:p>
        </p:txBody>
      </p:sp>
      <p:sp>
        <p:nvSpPr>
          <p:cNvPr id="6" name="TextBox 5">
            <a:extLst>
              <a:ext uri="{FF2B5EF4-FFF2-40B4-BE49-F238E27FC236}">
                <a16:creationId xmlns:a16="http://schemas.microsoft.com/office/drawing/2014/main" id="{CC22A04F-D6F9-4D32-8D75-82EF6E7FEA2C}"/>
              </a:ext>
            </a:extLst>
          </p:cNvPr>
          <p:cNvSpPr txBox="1"/>
          <p:nvPr/>
        </p:nvSpPr>
        <p:spPr>
          <a:xfrm>
            <a:off x="308611" y="2248584"/>
            <a:ext cx="13354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007297"/>
                </a:solidFill>
                <a:latin typeface="Arial"/>
                <a:ea typeface="ＭＳ Ｐゴシック"/>
                <a:cs typeface="Arial"/>
              </a:rPr>
              <a:t>*Numbers may not sum due to rounding.</a:t>
            </a:r>
            <a:endParaRPr lang="en-US" sz="1200">
              <a:solidFill>
                <a:srgbClr val="007297"/>
              </a:solidFill>
              <a:latin typeface="Arial"/>
              <a:ea typeface="ＭＳ Ｐゴシック"/>
            </a:endParaRPr>
          </a:p>
        </p:txBody>
      </p:sp>
      <p:pic>
        <p:nvPicPr>
          <p:cNvPr id="3" name="Picture 2">
            <a:extLst>
              <a:ext uri="{FF2B5EF4-FFF2-40B4-BE49-F238E27FC236}">
                <a16:creationId xmlns:a16="http://schemas.microsoft.com/office/drawing/2014/main" id="{4AA8FB36-5FB1-41D2-B93E-9894938F0C8D}"/>
              </a:ext>
            </a:extLst>
          </p:cNvPr>
          <p:cNvPicPr>
            <a:picLocks noChangeAspect="1"/>
          </p:cNvPicPr>
          <p:nvPr/>
        </p:nvPicPr>
        <p:blipFill>
          <a:blip r:embed="rId3"/>
          <a:stretch>
            <a:fillRect/>
          </a:stretch>
        </p:blipFill>
        <p:spPr>
          <a:xfrm>
            <a:off x="1742508" y="590078"/>
            <a:ext cx="7092881" cy="2495891"/>
          </a:xfrm>
          <a:prstGeom prst="rect">
            <a:avLst/>
          </a:prstGeom>
        </p:spPr>
      </p:pic>
    </p:spTree>
    <p:extLst>
      <p:ext uri="{BB962C8B-B14F-4D97-AF65-F5344CB8AC3E}">
        <p14:creationId xmlns:p14="http://schemas.microsoft.com/office/powerpoint/2010/main" val="261181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0011" y="3183836"/>
            <a:ext cx="8524263" cy="461665"/>
          </a:xfrm>
          <a:prstGeom prst="rect">
            <a:avLst/>
          </a:prstGeom>
          <a:noFill/>
        </p:spPr>
        <p:txBody>
          <a:bodyPr wrap="square" rtlCol="0">
            <a:spAutoFit/>
          </a:bodyPr>
          <a:lstStyle/>
          <a:p>
            <a:r>
              <a:rPr lang="en-US" sz="1200" i="1"/>
              <a:t>*Numbers may not add correctly due to rounding.</a:t>
            </a:r>
          </a:p>
          <a:p>
            <a:endParaRPr lang="en-US" sz="1200" i="1"/>
          </a:p>
        </p:txBody>
      </p:sp>
      <p:sp>
        <p:nvSpPr>
          <p:cNvPr id="9" name="Title 1">
            <a:extLst>
              <a:ext uri="{FF2B5EF4-FFF2-40B4-BE49-F238E27FC236}">
                <a16:creationId xmlns:a16="http://schemas.microsoft.com/office/drawing/2014/main" id="{32062CD4-89DD-B043-9AEC-3CA3A1A0DD39}"/>
              </a:ext>
            </a:extLst>
          </p:cNvPr>
          <p:cNvSpPr>
            <a:spLocks noGrp="1"/>
          </p:cNvSpPr>
          <p:nvPr>
            <p:ph type="title"/>
          </p:nvPr>
        </p:nvSpPr>
        <p:spPr>
          <a:xfrm>
            <a:off x="280012" y="219974"/>
            <a:ext cx="8458200" cy="620712"/>
          </a:xfrm>
        </p:spPr>
        <p:txBody>
          <a:bodyPr lIns="91440" tIns="45720" rIns="91440" bIns="45720" anchor="t"/>
          <a:lstStyle/>
          <a:p>
            <a:r>
              <a:rPr lang="en-US">
                <a:solidFill>
                  <a:srgbClr val="002E6D"/>
                </a:solidFill>
                <a:ea typeface="ＭＳ Ｐゴシック"/>
              </a:rPr>
              <a:t>2023 projects budget: $</a:t>
            </a:r>
            <a:r>
              <a:rPr lang="en-US">
                <a:solidFill>
                  <a:schemeClr val="tx1"/>
                </a:solidFill>
                <a:ea typeface="ＭＳ Ｐゴシック"/>
              </a:rPr>
              <a:t>2.4</a:t>
            </a:r>
            <a:r>
              <a:rPr lang="en-US">
                <a:solidFill>
                  <a:srgbClr val="002E6D"/>
                </a:solidFill>
                <a:ea typeface="ＭＳ Ｐゴシック"/>
              </a:rPr>
              <a:t> billion</a:t>
            </a:r>
            <a:endParaRPr lang="en-US">
              <a:solidFill>
                <a:srgbClr val="002E6D"/>
              </a:solidFill>
            </a:endParaRPr>
          </a:p>
        </p:txBody>
      </p:sp>
      <p:graphicFrame>
        <p:nvGraphicFramePr>
          <p:cNvPr id="3" name="Object 2">
            <a:extLst>
              <a:ext uri="{FF2B5EF4-FFF2-40B4-BE49-F238E27FC236}">
                <a16:creationId xmlns:a16="http://schemas.microsoft.com/office/drawing/2014/main" id="{CD40CCE6-E6FA-45D7-BF2C-BBBE93522F3B}"/>
              </a:ext>
            </a:extLst>
          </p:cNvPr>
          <p:cNvGraphicFramePr>
            <a:graphicFrameLocks noChangeAspect="1"/>
          </p:cNvGraphicFramePr>
          <p:nvPr/>
        </p:nvGraphicFramePr>
        <p:xfrm>
          <a:off x="339725" y="840686"/>
          <a:ext cx="8464550" cy="2343150"/>
        </p:xfrm>
        <a:graphic>
          <a:graphicData uri="http://schemas.openxmlformats.org/presentationml/2006/ole">
            <mc:AlternateContent xmlns:mc="http://schemas.openxmlformats.org/markup-compatibility/2006">
              <mc:Choice xmlns:v="urn:schemas-microsoft-com:vml" Requires="v">
                <p:oleObj spid="_x0000_s1026" name="Worksheet" r:id="rId4" imgW="8464562" imgH="2343216" progId="Excel.Sheet.12">
                  <p:embed/>
                </p:oleObj>
              </mc:Choice>
              <mc:Fallback>
                <p:oleObj name="Worksheet" r:id="rId4" imgW="8464562" imgH="2343216" progId="Excel.Sheet.12">
                  <p:embed/>
                  <p:pic>
                    <p:nvPicPr>
                      <p:cNvPr id="3" name="Object 2">
                        <a:extLst>
                          <a:ext uri="{FF2B5EF4-FFF2-40B4-BE49-F238E27FC236}">
                            <a16:creationId xmlns:a16="http://schemas.microsoft.com/office/drawing/2014/main" id="{CD40CCE6-E6FA-45D7-BF2C-BBBE93522F3B}"/>
                          </a:ext>
                        </a:extLst>
                      </p:cNvPr>
                      <p:cNvPicPr/>
                      <p:nvPr/>
                    </p:nvPicPr>
                    <p:blipFill>
                      <a:blip r:embed="rId5"/>
                      <a:stretch>
                        <a:fillRect/>
                      </a:stretch>
                    </p:blipFill>
                    <p:spPr>
                      <a:xfrm>
                        <a:off x="339725" y="840686"/>
                        <a:ext cx="8464550" cy="2343150"/>
                      </a:xfrm>
                      <a:prstGeom prst="rect">
                        <a:avLst/>
                      </a:prstGeom>
                    </p:spPr>
                  </p:pic>
                </p:oleObj>
              </mc:Fallback>
            </mc:AlternateContent>
          </a:graphicData>
        </a:graphic>
      </p:graphicFrame>
    </p:spTree>
    <p:extLst>
      <p:ext uri="{BB962C8B-B14F-4D97-AF65-F5344CB8AC3E}">
        <p14:creationId xmlns:p14="http://schemas.microsoft.com/office/powerpoint/2010/main" val="29931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17649" y="2603280"/>
            <a:ext cx="6248400" cy="276999"/>
          </a:xfrm>
          <a:prstGeom prst="rect">
            <a:avLst/>
          </a:prstGeom>
          <a:noFill/>
        </p:spPr>
        <p:txBody>
          <a:bodyPr wrap="square" rtlCol="0">
            <a:spAutoFit/>
          </a:bodyPr>
          <a:lstStyle/>
          <a:p>
            <a:r>
              <a:rPr lang="en-US" sz="1200">
                <a:solidFill>
                  <a:srgbClr val="007297"/>
                </a:solidFill>
              </a:rPr>
              <a:t>*Numbers may not add correctly due to rounding.</a:t>
            </a:r>
          </a:p>
        </p:txBody>
      </p:sp>
      <p:sp>
        <p:nvSpPr>
          <p:cNvPr id="8" name="Title 1">
            <a:extLst>
              <a:ext uri="{FF2B5EF4-FFF2-40B4-BE49-F238E27FC236}">
                <a16:creationId xmlns:a16="http://schemas.microsoft.com/office/drawing/2014/main" id="{32062CD4-89DD-B043-9AEC-3CA3A1A0DD39}"/>
              </a:ext>
            </a:extLst>
          </p:cNvPr>
          <p:cNvSpPr>
            <a:spLocks noGrp="1"/>
          </p:cNvSpPr>
          <p:nvPr>
            <p:ph type="title"/>
          </p:nvPr>
        </p:nvSpPr>
        <p:spPr>
          <a:xfrm>
            <a:off x="259606" y="123012"/>
            <a:ext cx="8884394" cy="620712"/>
          </a:xfrm>
        </p:spPr>
        <p:txBody>
          <a:bodyPr/>
          <a:lstStyle/>
          <a:p>
            <a:r>
              <a:rPr lang="en-US">
                <a:solidFill>
                  <a:srgbClr val="002E6D"/>
                </a:solidFill>
              </a:rPr>
              <a:t>2023 transit operations: $500.1M</a:t>
            </a:r>
            <a:br>
              <a:rPr lang="en-US">
                <a:solidFill>
                  <a:srgbClr val="002E6D"/>
                </a:solidFill>
              </a:rPr>
            </a:br>
            <a:endParaRPr lang="en-US">
              <a:solidFill>
                <a:srgbClr val="002E6D"/>
              </a:solidFill>
            </a:endParaRPr>
          </a:p>
        </p:txBody>
      </p:sp>
      <p:sp>
        <p:nvSpPr>
          <p:cNvPr id="10" name="TextBox 9">
            <a:extLst>
              <a:ext uri="{FF2B5EF4-FFF2-40B4-BE49-F238E27FC236}">
                <a16:creationId xmlns:a16="http://schemas.microsoft.com/office/drawing/2014/main" id="{3F73CA31-E772-46B9-94D3-AFFB5FB34345}"/>
              </a:ext>
            </a:extLst>
          </p:cNvPr>
          <p:cNvSpPr txBox="1"/>
          <p:nvPr/>
        </p:nvSpPr>
        <p:spPr>
          <a:xfrm>
            <a:off x="129802" y="2914521"/>
            <a:ext cx="8884395" cy="1631216"/>
          </a:xfrm>
          <a:prstGeom prst="rect">
            <a:avLst/>
          </a:prstGeom>
          <a:noFill/>
        </p:spPr>
        <p:txBody>
          <a:bodyPr wrap="square" lIns="91440" tIns="45720" rIns="91440" bIns="45720" rtlCol="0" anchor="t">
            <a:spAutoFit/>
          </a:bodyPr>
          <a:lstStyle/>
          <a:p>
            <a:pPr marL="285750" indent="-285750">
              <a:spcAft>
                <a:spcPts val="600"/>
              </a:spcAft>
              <a:buFont typeface="Arial" panose="020B0604020202020204" pitchFamily="34" charset="0"/>
              <a:buChar char="•"/>
            </a:pPr>
            <a:r>
              <a:rPr lang="en-US" sz="1700" b="1" i="1">
                <a:solidFill>
                  <a:srgbClr val="007297"/>
                </a:solidFill>
                <a:latin typeface="Arial"/>
                <a:ea typeface="ＭＳ Ｐゴシック"/>
              </a:rPr>
              <a:t>Link: </a:t>
            </a:r>
            <a:r>
              <a:rPr lang="en-US" sz="1700">
                <a:solidFill>
                  <a:srgbClr val="007297"/>
                </a:solidFill>
                <a:latin typeface="Arial"/>
                <a:ea typeface="ＭＳ Ｐゴシック"/>
                <a:cs typeface="Arial"/>
              </a:rPr>
              <a:t>increase in Purchased Transportation services, spares, consulting and security </a:t>
            </a:r>
            <a:endParaRPr lang="en-US" sz="1700">
              <a:solidFill>
                <a:srgbClr val="007297"/>
              </a:solidFill>
            </a:endParaRPr>
          </a:p>
          <a:p>
            <a:pPr marL="285750" indent="-285750">
              <a:spcAft>
                <a:spcPts val="600"/>
              </a:spcAft>
              <a:buFont typeface="Arial" panose="020B0604020202020204" pitchFamily="34" charset="0"/>
              <a:buChar char="•"/>
            </a:pPr>
            <a:r>
              <a:rPr lang="en-US" sz="1700" b="1" i="1">
                <a:solidFill>
                  <a:srgbClr val="007297"/>
                </a:solidFill>
                <a:latin typeface="Arial"/>
                <a:ea typeface="ＭＳ Ｐゴシック"/>
              </a:rPr>
              <a:t>Sounder: </a:t>
            </a:r>
            <a:r>
              <a:rPr lang="en-US" sz="1700">
                <a:solidFill>
                  <a:srgbClr val="007297"/>
                </a:solidFill>
                <a:latin typeface="Arial"/>
                <a:ea typeface="ＭＳ Ｐゴシック"/>
              </a:rPr>
              <a:t>recovery of South trips, increase in fuel rate, maintenance, and vehicle overhaul</a:t>
            </a:r>
          </a:p>
          <a:p>
            <a:pPr marL="285750" indent="-285750">
              <a:spcAft>
                <a:spcPts val="600"/>
              </a:spcAft>
              <a:buFont typeface="Arial" panose="020B0604020202020204" pitchFamily="34" charset="0"/>
              <a:buChar char="•"/>
            </a:pPr>
            <a:r>
              <a:rPr lang="en-US" sz="1700" b="1" i="1">
                <a:solidFill>
                  <a:srgbClr val="007297"/>
                </a:solidFill>
                <a:latin typeface="Arial"/>
                <a:ea typeface="ＭＳ Ｐゴシック"/>
              </a:rPr>
              <a:t>ST Express: </a:t>
            </a:r>
            <a:r>
              <a:rPr lang="en-US" sz="1700">
                <a:solidFill>
                  <a:srgbClr val="007297"/>
                </a:solidFill>
                <a:latin typeface="Arial"/>
                <a:ea typeface="ＭＳ Ｐゴシック"/>
              </a:rPr>
              <a:t>increase in fuel rate and partner operating cost escalation </a:t>
            </a:r>
            <a:endParaRPr lang="en-US" sz="1700">
              <a:solidFill>
                <a:srgbClr val="007297"/>
              </a:solidFill>
            </a:endParaRPr>
          </a:p>
          <a:p>
            <a:pPr marL="285750" indent="-285750">
              <a:spcAft>
                <a:spcPts val="600"/>
              </a:spcAft>
              <a:buFont typeface="Arial" panose="020B0604020202020204" pitchFamily="34" charset="0"/>
              <a:buChar char="•"/>
            </a:pPr>
            <a:r>
              <a:rPr lang="en-US" sz="1700" b="1" i="1">
                <a:solidFill>
                  <a:srgbClr val="007297"/>
                </a:solidFill>
                <a:latin typeface="Arial"/>
                <a:ea typeface="ＭＳ Ｐゴシック"/>
              </a:rPr>
              <a:t>Tacoma Link: </a:t>
            </a:r>
            <a:r>
              <a:rPr lang="en-US" sz="1700">
                <a:solidFill>
                  <a:srgbClr val="007297"/>
                </a:solidFill>
                <a:latin typeface="Arial"/>
                <a:ea typeface="ＭＳ Ｐゴシック"/>
              </a:rPr>
              <a:t>Tacoma Hilltop service begins</a:t>
            </a:r>
          </a:p>
        </p:txBody>
      </p:sp>
      <p:pic>
        <p:nvPicPr>
          <p:cNvPr id="2" name="Picture 1">
            <a:extLst>
              <a:ext uri="{FF2B5EF4-FFF2-40B4-BE49-F238E27FC236}">
                <a16:creationId xmlns:a16="http://schemas.microsoft.com/office/drawing/2014/main" id="{49DF7419-ADCF-49A7-B53D-2974225CDCCA}"/>
              </a:ext>
            </a:extLst>
          </p:cNvPr>
          <p:cNvPicPr>
            <a:picLocks noChangeAspect="1"/>
          </p:cNvPicPr>
          <p:nvPr/>
        </p:nvPicPr>
        <p:blipFill>
          <a:blip r:embed="rId3"/>
          <a:stretch>
            <a:fillRect/>
          </a:stretch>
        </p:blipFill>
        <p:spPr>
          <a:xfrm>
            <a:off x="1688016" y="597763"/>
            <a:ext cx="5143500" cy="2076450"/>
          </a:xfrm>
          <a:prstGeom prst="rect">
            <a:avLst/>
          </a:prstGeom>
        </p:spPr>
      </p:pic>
    </p:spTree>
    <p:extLst>
      <p:ext uri="{BB962C8B-B14F-4D97-AF65-F5344CB8AC3E}">
        <p14:creationId xmlns:p14="http://schemas.microsoft.com/office/powerpoint/2010/main" val="3967840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401" y="208201"/>
            <a:ext cx="7886700" cy="620712"/>
          </a:xfrm>
        </p:spPr>
        <p:txBody>
          <a:bodyPr/>
          <a:lstStyle/>
          <a:p>
            <a:r>
              <a:rPr lang="en-US" i="1" dirty="0">
                <a:solidFill>
                  <a:srgbClr val="002E6D"/>
                </a:solidFill>
                <a:latin typeface="Arial" panose="020B0604020202020204" pitchFamily="34" charset="0"/>
              </a:rPr>
              <a:t>2023 budget and Transit Improvement Plan recommendations </a:t>
            </a:r>
            <a:br>
              <a:rPr lang="en-US" sz="2400" b="0" dirty="0">
                <a:solidFill>
                  <a:srgbClr val="002E6D"/>
                </a:solidFill>
                <a:latin typeface="Arial" panose="020B0604020202020204" pitchFamily="34" charset="0"/>
              </a:rPr>
            </a:br>
            <a:endParaRPr lang="en-US" sz="2400" dirty="0">
              <a:solidFill>
                <a:srgbClr val="002E6D"/>
              </a:solidFill>
            </a:endParaRPr>
          </a:p>
        </p:txBody>
      </p:sp>
      <p:sp>
        <p:nvSpPr>
          <p:cNvPr id="4" name="Text Placeholder 3">
            <a:extLst>
              <a:ext uri="{FF2B5EF4-FFF2-40B4-BE49-F238E27FC236}">
                <a16:creationId xmlns:a16="http://schemas.microsoft.com/office/drawing/2014/main" id="{445120D8-78F5-491B-8F7F-34D905B6BA28}"/>
              </a:ext>
            </a:extLst>
          </p:cNvPr>
          <p:cNvSpPr>
            <a:spLocks noGrp="1"/>
          </p:cNvSpPr>
          <p:nvPr>
            <p:ph type="body" sz="quarter" idx="10"/>
          </p:nvPr>
        </p:nvSpPr>
        <p:spPr/>
        <p:txBody>
          <a:bodyPr/>
          <a:lstStyle/>
          <a:p>
            <a:endParaRPr lang="en-US"/>
          </a:p>
        </p:txBody>
      </p:sp>
      <p:sp>
        <p:nvSpPr>
          <p:cNvPr id="3" name="Slide Number Placeholder 2"/>
          <p:cNvSpPr>
            <a:spLocks noGrp="1"/>
          </p:cNvSpPr>
          <p:nvPr>
            <p:ph type="sldNum" sz="quarter" idx="4294967295"/>
          </p:nvPr>
        </p:nvSpPr>
        <p:spPr>
          <a:xfrm>
            <a:off x="8936038" y="4868863"/>
            <a:ext cx="207962" cy="274637"/>
          </a:xfrm>
        </p:spPr>
        <p:txBody>
          <a:bodyPr/>
          <a:lstStyle/>
          <a:p>
            <a:pPr>
              <a:defRPr/>
            </a:pPr>
            <a:fld id="{7D6F0D87-C65B-0944-9B18-7D79AE8D1C85}" type="slidenum">
              <a:rPr lang="en-US" smtClean="0"/>
              <a:pPr>
                <a:defRPr/>
              </a:pPr>
              <a:t>12</a:t>
            </a:fld>
            <a:endParaRPr lang="en-US"/>
          </a:p>
        </p:txBody>
      </p:sp>
      <p:sp>
        <p:nvSpPr>
          <p:cNvPr id="5" name="Pentagon 4"/>
          <p:cNvSpPr/>
          <p:nvPr/>
        </p:nvSpPr>
        <p:spPr>
          <a:xfrm>
            <a:off x="381000" y="1154587"/>
            <a:ext cx="8608219" cy="528638"/>
          </a:xfrm>
          <a:prstGeom prst="homePlate">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Long-Range Financial Plan Projections 2017 - 2046</a:t>
            </a:r>
          </a:p>
        </p:txBody>
      </p:sp>
      <p:sp>
        <p:nvSpPr>
          <p:cNvPr id="6" name="Pentagon 5"/>
          <p:cNvSpPr/>
          <p:nvPr/>
        </p:nvSpPr>
        <p:spPr>
          <a:xfrm>
            <a:off x="381000" y="2382309"/>
            <a:ext cx="3930651" cy="528638"/>
          </a:xfrm>
          <a:prstGeom prst="homePlat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n w="0"/>
                <a:solidFill>
                  <a:schemeClr val="bg1"/>
                </a:solidFill>
                <a:effectLst>
                  <a:outerShdw blurRad="38100" dist="19050" dir="2700000" algn="tl" rotWithShape="0">
                    <a:schemeClr val="dk1">
                      <a:alpha val="40000"/>
                    </a:schemeClr>
                  </a:outerShdw>
                </a:effectLst>
              </a:rPr>
              <a:t>Transit </a:t>
            </a:r>
            <a:r>
              <a:rPr lang="en-US"/>
              <a:t>Improvement</a:t>
            </a:r>
            <a:r>
              <a:rPr lang="en-US">
                <a:ln w="0"/>
                <a:solidFill>
                  <a:schemeClr val="bg1"/>
                </a:solidFill>
                <a:effectLst>
                  <a:outerShdw blurRad="38100" dist="19050" dir="2700000" algn="tl" rotWithShape="0">
                    <a:schemeClr val="dk1">
                      <a:alpha val="40000"/>
                    </a:schemeClr>
                  </a:outerShdw>
                </a:effectLst>
              </a:rPr>
              <a:t> Plan to 2028</a:t>
            </a:r>
          </a:p>
        </p:txBody>
      </p:sp>
      <p:sp>
        <p:nvSpPr>
          <p:cNvPr id="8" name="Pentagon 7"/>
          <p:cNvSpPr/>
          <p:nvPr/>
        </p:nvSpPr>
        <p:spPr>
          <a:xfrm>
            <a:off x="381000" y="3493014"/>
            <a:ext cx="1708547" cy="528638"/>
          </a:xfrm>
          <a:prstGeom prst="homePlate">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n w="0"/>
                <a:solidFill>
                  <a:schemeClr val="bg1"/>
                </a:solidFill>
                <a:effectLst>
                  <a:outerShdw blurRad="38100" dist="19050" dir="2700000" algn="tl" rotWithShape="0">
                    <a:schemeClr val="dk1">
                      <a:alpha val="40000"/>
                    </a:schemeClr>
                  </a:outerShdw>
                </a:effectLst>
              </a:rPr>
              <a:t>Budget</a:t>
            </a:r>
            <a:r>
              <a:rPr lang="en-US">
                <a:ln w="0"/>
                <a:solidFill>
                  <a:schemeClr val="bg1"/>
                </a:solidFill>
                <a:effectLst>
                  <a:outerShdw blurRad="38100" dist="25400" dir="5400000" algn="ctr" rotWithShape="0">
                    <a:srgbClr val="6E747A">
                      <a:alpha val="43000"/>
                    </a:srgbClr>
                  </a:outerShdw>
                </a:effectLst>
              </a:rPr>
              <a:t> 2023 </a:t>
            </a:r>
          </a:p>
        </p:txBody>
      </p:sp>
      <p:sp>
        <p:nvSpPr>
          <p:cNvPr id="9" name="TextBox 8"/>
          <p:cNvSpPr txBox="1"/>
          <p:nvPr/>
        </p:nvSpPr>
        <p:spPr>
          <a:xfrm>
            <a:off x="381000" y="1754679"/>
            <a:ext cx="8678863" cy="52322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a:solidFill>
                  <a:srgbClr val="007297"/>
                </a:solidFill>
                <a:latin typeface="+mn-lt"/>
                <a:ea typeface="ＭＳ Ｐゴシック"/>
              </a:rPr>
              <a:t>Including Sound Move, ST2, and ST3 sources and uses through 2046</a:t>
            </a:r>
          </a:p>
          <a:p>
            <a:pPr marL="285750" indent="-285750">
              <a:buFont typeface="Wingdings" panose="05000000000000000000" pitchFamily="2" charset="2"/>
              <a:buChar char="§"/>
            </a:pPr>
            <a:endParaRPr lang="en-US" sz="800">
              <a:solidFill>
                <a:srgbClr val="007297"/>
              </a:solidFill>
              <a:latin typeface="+mn-lt"/>
            </a:endParaRPr>
          </a:p>
        </p:txBody>
      </p:sp>
      <p:sp>
        <p:nvSpPr>
          <p:cNvPr id="10" name="TextBox 9"/>
          <p:cNvSpPr txBox="1"/>
          <p:nvPr/>
        </p:nvSpPr>
        <p:spPr>
          <a:xfrm>
            <a:off x="380999" y="3015357"/>
            <a:ext cx="8678863" cy="40011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a:solidFill>
                  <a:srgbClr val="007297"/>
                </a:solidFill>
                <a:latin typeface="+mn-lt"/>
                <a:ea typeface="ＭＳ Ｐゴシック"/>
              </a:rPr>
              <a:t>Board-approved costs for active projects through 2028</a:t>
            </a:r>
            <a:endParaRPr lang="en-US" sz="2000">
              <a:solidFill>
                <a:srgbClr val="007297"/>
              </a:solidFill>
              <a:latin typeface="+mn-lt"/>
            </a:endParaRPr>
          </a:p>
        </p:txBody>
      </p:sp>
      <p:sp>
        <p:nvSpPr>
          <p:cNvPr id="11" name="TextBox 10"/>
          <p:cNvSpPr txBox="1"/>
          <p:nvPr/>
        </p:nvSpPr>
        <p:spPr>
          <a:xfrm>
            <a:off x="380999" y="4099199"/>
            <a:ext cx="8536782" cy="400110"/>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en-US" sz="2000">
                <a:solidFill>
                  <a:srgbClr val="007297"/>
                </a:solidFill>
                <a:latin typeface="+mn-lt"/>
                <a:ea typeface="ＭＳ Ｐゴシック"/>
              </a:rPr>
              <a:t>Annual revenue, financing sources and expenditures for 2023</a:t>
            </a:r>
            <a:endParaRPr lang="en-US" sz="2000">
              <a:solidFill>
                <a:srgbClr val="007297"/>
              </a:solidFill>
              <a:latin typeface="+mn-lt"/>
            </a:endParaRPr>
          </a:p>
        </p:txBody>
      </p:sp>
      <p:sp>
        <p:nvSpPr>
          <p:cNvPr id="7" name="Rectangle 6">
            <a:extLst>
              <a:ext uri="{FF2B5EF4-FFF2-40B4-BE49-F238E27FC236}">
                <a16:creationId xmlns:a16="http://schemas.microsoft.com/office/drawing/2014/main" id="{47FDD981-F1C9-4698-AEFB-56DBE51414B1}"/>
              </a:ext>
            </a:extLst>
          </p:cNvPr>
          <p:cNvSpPr/>
          <p:nvPr/>
        </p:nvSpPr>
        <p:spPr>
          <a:xfrm>
            <a:off x="304800" y="2194560"/>
            <a:ext cx="7010400" cy="122090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942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2CD4-89DD-B043-9AEC-3CA3A1A0DD39}"/>
              </a:ext>
            </a:extLst>
          </p:cNvPr>
          <p:cNvSpPr>
            <a:spLocks noGrp="1"/>
          </p:cNvSpPr>
          <p:nvPr>
            <p:ph type="title"/>
          </p:nvPr>
        </p:nvSpPr>
        <p:spPr>
          <a:xfrm>
            <a:off x="228600" y="133350"/>
            <a:ext cx="8839200" cy="809851"/>
          </a:xfrm>
        </p:spPr>
        <p:txBody>
          <a:bodyPr lIns="91440" tIns="45720" rIns="91440" bIns="45720" anchor="t"/>
          <a:lstStyle/>
          <a:p>
            <a:r>
              <a:rPr lang="en-US">
                <a:solidFill>
                  <a:srgbClr val="002E6D"/>
                </a:solidFill>
                <a:latin typeface="Arial" panose="020B0604020202020204" pitchFamily="34" charset="0"/>
              </a:rPr>
              <a:t>2023 Transit Improvement Plan: $23.8 billion</a:t>
            </a:r>
            <a:br>
              <a:rPr lang="en-US">
                <a:solidFill>
                  <a:srgbClr val="002E6D"/>
                </a:solidFill>
              </a:rPr>
            </a:br>
            <a:r>
              <a:rPr lang="en-US" sz="2400">
                <a:latin typeface="Arial" panose="020B0604020202020204" pitchFamily="34" charset="0"/>
              </a:rPr>
              <a:t>Board-approved</a:t>
            </a:r>
            <a:r>
              <a:rPr lang="en-US" sz="2400">
                <a:ea typeface="ＭＳ Ｐゴシック"/>
              </a:rPr>
              <a:t> </a:t>
            </a:r>
            <a:r>
              <a:rPr lang="en-US" sz="2400">
                <a:latin typeface="Arial" panose="020B0604020202020204" pitchFamily="34" charset="0"/>
              </a:rPr>
              <a:t>costs for active projects</a:t>
            </a:r>
          </a:p>
        </p:txBody>
      </p:sp>
      <p:sp>
        <p:nvSpPr>
          <p:cNvPr id="18" name="TextBox 17">
            <a:extLst>
              <a:ext uri="{FF2B5EF4-FFF2-40B4-BE49-F238E27FC236}">
                <a16:creationId xmlns:a16="http://schemas.microsoft.com/office/drawing/2014/main" id="{B30E53CD-6BBE-4E4F-A230-2BE26EAE0371}"/>
              </a:ext>
            </a:extLst>
          </p:cNvPr>
          <p:cNvSpPr txBox="1"/>
          <p:nvPr/>
        </p:nvSpPr>
        <p:spPr>
          <a:xfrm>
            <a:off x="654592" y="3937017"/>
            <a:ext cx="50436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007297"/>
                </a:solidFill>
                <a:latin typeface="Arial"/>
                <a:ea typeface="ＭＳ Ｐゴシック"/>
                <a:cs typeface="Arial"/>
              </a:rPr>
              <a:t>Note: Numbers may not sum due to rounding.</a:t>
            </a:r>
          </a:p>
          <a:p>
            <a:endParaRPr lang="en-US" sz="1200">
              <a:solidFill>
                <a:srgbClr val="007297"/>
              </a:solidFill>
              <a:latin typeface="Arial"/>
              <a:ea typeface="ＭＳ Ｐゴシック"/>
              <a:cs typeface="Arial"/>
            </a:endParaRPr>
          </a:p>
        </p:txBody>
      </p:sp>
      <p:pic>
        <p:nvPicPr>
          <p:cNvPr id="3" name="Picture 2">
            <a:extLst>
              <a:ext uri="{FF2B5EF4-FFF2-40B4-BE49-F238E27FC236}">
                <a16:creationId xmlns:a16="http://schemas.microsoft.com/office/drawing/2014/main" id="{5965B575-5C14-486F-B230-5EAF9F8BF0AF}"/>
              </a:ext>
            </a:extLst>
          </p:cNvPr>
          <p:cNvPicPr>
            <a:picLocks noChangeAspect="1"/>
          </p:cNvPicPr>
          <p:nvPr/>
        </p:nvPicPr>
        <p:blipFill>
          <a:blip r:embed="rId3"/>
          <a:stretch>
            <a:fillRect/>
          </a:stretch>
        </p:blipFill>
        <p:spPr>
          <a:xfrm>
            <a:off x="654591" y="1196974"/>
            <a:ext cx="7717657" cy="2717103"/>
          </a:xfrm>
          <a:prstGeom prst="rect">
            <a:avLst/>
          </a:prstGeom>
        </p:spPr>
      </p:pic>
    </p:spTree>
    <p:extLst>
      <p:ext uri="{BB962C8B-B14F-4D97-AF65-F5344CB8AC3E}">
        <p14:creationId xmlns:p14="http://schemas.microsoft.com/office/powerpoint/2010/main" val="1064880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992" y="96957"/>
            <a:ext cx="7886700" cy="620712"/>
          </a:xfrm>
        </p:spPr>
        <p:txBody>
          <a:bodyPr/>
          <a:lstStyle/>
          <a:p>
            <a:r>
              <a:rPr lang="en-US">
                <a:solidFill>
                  <a:srgbClr val="002E6D"/>
                </a:solidFill>
              </a:rPr>
              <a:t>Timeline</a:t>
            </a:r>
          </a:p>
        </p:txBody>
      </p:sp>
      <p:sp>
        <p:nvSpPr>
          <p:cNvPr id="5" name="TextBox 4"/>
          <p:cNvSpPr txBox="1"/>
          <p:nvPr/>
        </p:nvSpPr>
        <p:spPr>
          <a:xfrm>
            <a:off x="251992" y="655896"/>
            <a:ext cx="8077200" cy="1136208"/>
          </a:xfrm>
          <a:prstGeom prst="rect">
            <a:avLst/>
          </a:prstGeom>
          <a:noFill/>
        </p:spPr>
        <p:txBody>
          <a:bodyPr wrap="square" rtlCol="0">
            <a:spAutoFit/>
          </a:bodyPr>
          <a:lstStyle/>
          <a:p>
            <a:pPr>
              <a:spcAft>
                <a:spcPts val="650"/>
              </a:spcAft>
            </a:pPr>
            <a:r>
              <a:rPr lang="en-US" sz="2200" b="1" i="1" dirty="0">
                <a:solidFill>
                  <a:srgbClr val="007297"/>
                </a:solidFill>
                <a:latin typeface="+mn-lt"/>
                <a:cs typeface="+mn-cs"/>
              </a:rPr>
              <a:t>October – budget and Financial Plan kickoff</a:t>
            </a:r>
          </a:p>
          <a:p>
            <a:pPr marL="460375" indent="-460375">
              <a:spcAft>
                <a:spcPts val="650"/>
              </a:spcAft>
              <a:buFont typeface="Arial" panose="020B0604020202020204" pitchFamily="34" charset="0"/>
              <a:buChar char="•"/>
            </a:pPr>
            <a:r>
              <a:rPr lang="en-US" sz="2000" b="1" dirty="0">
                <a:solidFill>
                  <a:srgbClr val="1F3051"/>
                </a:solidFill>
              </a:rPr>
              <a:t>10/27</a:t>
            </a:r>
            <a:r>
              <a:rPr lang="en-US" sz="2000" dirty="0">
                <a:solidFill>
                  <a:srgbClr val="1F3051"/>
                </a:solidFill>
              </a:rPr>
              <a:t> – Board Meeting – Overview of Long-Range Financial Plan projections and budget</a:t>
            </a:r>
          </a:p>
        </p:txBody>
      </p:sp>
      <p:sp>
        <p:nvSpPr>
          <p:cNvPr id="7" name="TextBox 6"/>
          <p:cNvSpPr txBox="1"/>
          <p:nvPr/>
        </p:nvSpPr>
        <p:spPr>
          <a:xfrm>
            <a:off x="251992" y="1922815"/>
            <a:ext cx="9231192" cy="2367315"/>
          </a:xfrm>
          <a:prstGeom prst="rect">
            <a:avLst/>
          </a:prstGeom>
          <a:noFill/>
        </p:spPr>
        <p:txBody>
          <a:bodyPr wrap="square" rtlCol="0">
            <a:spAutoFit/>
          </a:bodyPr>
          <a:lstStyle/>
          <a:p>
            <a:pPr>
              <a:spcAft>
                <a:spcPts val="650"/>
              </a:spcAft>
            </a:pPr>
            <a:r>
              <a:rPr lang="en-US" sz="2200" b="1" i="1" dirty="0">
                <a:solidFill>
                  <a:srgbClr val="007297"/>
                </a:solidFill>
                <a:latin typeface="+mn-lt"/>
                <a:cs typeface="+mn-cs"/>
              </a:rPr>
              <a:t>November – budget overview and property tax levy approval</a:t>
            </a:r>
          </a:p>
          <a:p>
            <a:pPr marL="457200" indent="-457200">
              <a:spcAft>
                <a:spcPts val="600"/>
              </a:spcAft>
              <a:buFont typeface="Arial" panose="020B0604020202020204" pitchFamily="34" charset="0"/>
              <a:buChar char="•"/>
            </a:pPr>
            <a:r>
              <a:rPr lang="en-US" sz="2000" b="1" dirty="0">
                <a:solidFill>
                  <a:srgbClr val="1F3051"/>
                </a:solidFill>
              </a:rPr>
              <a:t>11/3 </a:t>
            </a:r>
            <a:r>
              <a:rPr lang="en-US" sz="2000" dirty="0">
                <a:solidFill>
                  <a:srgbClr val="1F3051"/>
                </a:solidFill>
              </a:rPr>
              <a:t>– Public hearing – budget and property taxes.</a:t>
            </a:r>
          </a:p>
          <a:p>
            <a:pPr marL="457200" indent="-457200">
              <a:spcAft>
                <a:spcPts val="600"/>
              </a:spcAft>
              <a:buFont typeface="Arial" panose="020B0604020202020204" pitchFamily="34" charset="0"/>
              <a:buChar char="•"/>
            </a:pPr>
            <a:r>
              <a:rPr lang="en-US" sz="2000" b="1" dirty="0">
                <a:solidFill>
                  <a:srgbClr val="1F3051"/>
                </a:solidFill>
              </a:rPr>
              <a:t>11/3</a:t>
            </a:r>
            <a:r>
              <a:rPr lang="en-US" sz="2000" dirty="0">
                <a:solidFill>
                  <a:srgbClr val="1F3051"/>
                </a:solidFill>
              </a:rPr>
              <a:t> – Executive Committee – budget overview and property tax levy</a:t>
            </a:r>
          </a:p>
          <a:p>
            <a:pPr marL="457200" indent="-457200">
              <a:spcAft>
                <a:spcPts val="600"/>
              </a:spcAft>
              <a:buFont typeface="Arial" panose="020B0604020202020204" pitchFamily="34" charset="0"/>
              <a:buChar char="•"/>
            </a:pPr>
            <a:r>
              <a:rPr lang="en-US" sz="2000" b="1" dirty="0">
                <a:solidFill>
                  <a:srgbClr val="1F3051"/>
                </a:solidFill>
              </a:rPr>
              <a:t>11/3</a:t>
            </a:r>
            <a:r>
              <a:rPr lang="en-US" sz="2000" dirty="0">
                <a:solidFill>
                  <a:srgbClr val="1F3051"/>
                </a:solidFill>
              </a:rPr>
              <a:t> – Rider Experience and Operations Committee – budget overview</a:t>
            </a:r>
          </a:p>
          <a:p>
            <a:pPr marL="457200" indent="-457200">
              <a:spcAft>
                <a:spcPts val="600"/>
              </a:spcAft>
              <a:buFont typeface="Arial" panose="020B0604020202020204" pitchFamily="34" charset="0"/>
              <a:buChar char="•"/>
            </a:pPr>
            <a:r>
              <a:rPr lang="en-US" sz="2000" b="1" dirty="0">
                <a:solidFill>
                  <a:srgbClr val="1F3051"/>
                </a:solidFill>
              </a:rPr>
              <a:t>11/10</a:t>
            </a:r>
            <a:r>
              <a:rPr lang="en-US" sz="2000" dirty="0">
                <a:solidFill>
                  <a:srgbClr val="1F3051"/>
                </a:solidFill>
              </a:rPr>
              <a:t> – System Expansion Committee – budget overview</a:t>
            </a:r>
            <a:endParaRPr lang="en-US" sz="2000" b="1" dirty="0">
              <a:solidFill>
                <a:srgbClr val="1F3051"/>
              </a:solidFill>
            </a:endParaRPr>
          </a:p>
          <a:p>
            <a:pPr marL="457200" indent="-457200">
              <a:spcAft>
                <a:spcPts val="600"/>
              </a:spcAft>
              <a:buFont typeface="Arial" panose="020B0604020202020204" pitchFamily="34" charset="0"/>
              <a:buChar char="•"/>
            </a:pPr>
            <a:r>
              <a:rPr lang="en-US" sz="2000" b="1" dirty="0">
                <a:solidFill>
                  <a:srgbClr val="1F3051"/>
                </a:solidFill>
              </a:rPr>
              <a:t>11/17</a:t>
            </a:r>
            <a:r>
              <a:rPr lang="en-US" sz="2000" dirty="0">
                <a:solidFill>
                  <a:srgbClr val="1F3051"/>
                </a:solidFill>
              </a:rPr>
              <a:t> – Board Meeting – request for approval of the property tax levy</a:t>
            </a:r>
          </a:p>
        </p:txBody>
      </p:sp>
    </p:spTree>
    <p:extLst>
      <p:ext uri="{BB962C8B-B14F-4D97-AF65-F5344CB8AC3E}">
        <p14:creationId xmlns:p14="http://schemas.microsoft.com/office/powerpoint/2010/main" val="87636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7749"/>
            <a:ext cx="7886700" cy="620712"/>
          </a:xfrm>
        </p:spPr>
        <p:txBody>
          <a:bodyPr/>
          <a:lstStyle/>
          <a:p>
            <a:r>
              <a:rPr lang="en-US">
                <a:solidFill>
                  <a:srgbClr val="002E6D"/>
                </a:solidFill>
              </a:rPr>
              <a:t>Timeline</a:t>
            </a:r>
            <a:r>
              <a:rPr lang="en-US"/>
              <a:t> </a:t>
            </a:r>
            <a:r>
              <a:rPr lang="en-US">
                <a:solidFill>
                  <a:srgbClr val="002E6D"/>
                </a:solidFill>
              </a:rPr>
              <a:t>continued</a:t>
            </a:r>
          </a:p>
        </p:txBody>
      </p:sp>
      <p:sp>
        <p:nvSpPr>
          <p:cNvPr id="4" name="Text Placeholder 3"/>
          <p:cNvSpPr txBox="1">
            <a:spLocks noGrp="1"/>
          </p:cNvSpPr>
          <p:nvPr>
            <p:ph type="body" sz="quarter" idx="10"/>
          </p:nvPr>
        </p:nvSpPr>
        <p:spPr>
          <a:xfrm>
            <a:off x="381000" y="903233"/>
            <a:ext cx="8610600" cy="3034164"/>
          </a:xfrm>
          <a:prstGeom prst="rect">
            <a:avLst/>
          </a:prstGeom>
          <a:noFill/>
        </p:spPr>
        <p:txBody>
          <a:bodyPr wrap="square" rtlCol="0">
            <a:spAutoFit/>
          </a:bodyPr>
          <a:lstStyle/>
          <a:p>
            <a:pPr>
              <a:spcAft>
                <a:spcPts val="650"/>
              </a:spcAft>
            </a:pPr>
            <a:r>
              <a:rPr lang="en-US" sz="2200" b="1" i="1" dirty="0">
                <a:solidFill>
                  <a:srgbClr val="007297"/>
                </a:solidFill>
                <a:latin typeface="+mn-lt"/>
                <a:cs typeface="+mn-cs"/>
              </a:rPr>
              <a:t>December – budget recommendation and approval </a:t>
            </a:r>
          </a:p>
          <a:p>
            <a:pPr marL="342900" indent="-342900">
              <a:spcBef>
                <a:spcPts val="0"/>
              </a:spcBef>
              <a:spcAft>
                <a:spcPts val="650"/>
              </a:spcAft>
              <a:buFont typeface="Arial" panose="020B0604020202020204" pitchFamily="34" charset="0"/>
              <a:buChar char="•"/>
            </a:pPr>
            <a:r>
              <a:rPr lang="en-US" sz="2000" i="0" dirty="0">
                <a:solidFill>
                  <a:srgbClr val="1F3051"/>
                </a:solidFill>
              </a:rPr>
              <a:t>12/1</a:t>
            </a:r>
            <a:r>
              <a:rPr lang="en-US" sz="2000" b="0" i="0" dirty="0">
                <a:solidFill>
                  <a:srgbClr val="1F3051"/>
                </a:solidFill>
              </a:rPr>
              <a:t> – Rider Experience and Operations Committee – recommends to FAC</a:t>
            </a:r>
          </a:p>
          <a:p>
            <a:pPr marL="342900" indent="-342900">
              <a:spcBef>
                <a:spcPts val="0"/>
              </a:spcBef>
              <a:spcAft>
                <a:spcPts val="650"/>
              </a:spcAft>
              <a:buFont typeface="Arial" panose="020B0604020202020204" pitchFamily="34" charset="0"/>
              <a:buChar char="•"/>
            </a:pPr>
            <a:r>
              <a:rPr lang="en-US" sz="2000" i="0" dirty="0">
                <a:solidFill>
                  <a:srgbClr val="1F3051"/>
                </a:solidFill>
              </a:rPr>
              <a:t>12/8</a:t>
            </a:r>
            <a:r>
              <a:rPr lang="en-US" sz="2000" b="0" i="0" dirty="0">
                <a:solidFill>
                  <a:srgbClr val="1F3051"/>
                </a:solidFill>
              </a:rPr>
              <a:t> – Executive Committee – recommends to FAC</a:t>
            </a:r>
          </a:p>
          <a:p>
            <a:pPr marL="342900" indent="-342900">
              <a:spcBef>
                <a:spcPts val="0"/>
              </a:spcBef>
              <a:spcAft>
                <a:spcPts val="650"/>
              </a:spcAft>
              <a:buFont typeface="Arial" panose="020B0604020202020204" pitchFamily="34" charset="0"/>
              <a:buChar char="•"/>
            </a:pPr>
            <a:r>
              <a:rPr lang="en-US" sz="2000" i="0" dirty="0">
                <a:solidFill>
                  <a:srgbClr val="1F3051"/>
                </a:solidFill>
              </a:rPr>
              <a:t>12/8</a:t>
            </a:r>
            <a:r>
              <a:rPr lang="en-US" sz="2000" b="0" i="0" dirty="0">
                <a:solidFill>
                  <a:srgbClr val="1F3051"/>
                </a:solidFill>
              </a:rPr>
              <a:t> – System Expansion Committee – recommends to FAC</a:t>
            </a:r>
          </a:p>
          <a:p>
            <a:pPr marL="342900" indent="-342900">
              <a:spcBef>
                <a:spcPts val="0"/>
              </a:spcBef>
              <a:spcAft>
                <a:spcPts val="650"/>
              </a:spcAft>
              <a:buFont typeface="Arial" panose="020B0604020202020204" pitchFamily="34" charset="0"/>
              <a:buChar char="•"/>
            </a:pPr>
            <a:r>
              <a:rPr lang="en-US" sz="2000" i="0" dirty="0">
                <a:solidFill>
                  <a:srgbClr val="E51A92"/>
                </a:solidFill>
              </a:rPr>
              <a:t>12/15</a:t>
            </a:r>
            <a:r>
              <a:rPr lang="en-US" sz="2000" b="0" i="0" dirty="0">
                <a:solidFill>
                  <a:srgbClr val="E51A92"/>
                </a:solidFill>
              </a:rPr>
              <a:t> – </a:t>
            </a:r>
            <a:r>
              <a:rPr lang="en-US" sz="2000" i="0" dirty="0">
                <a:solidFill>
                  <a:srgbClr val="E51A92"/>
                </a:solidFill>
              </a:rPr>
              <a:t>Finance and Audit Committee – recommends to Board</a:t>
            </a:r>
          </a:p>
          <a:p>
            <a:pPr marL="342900" indent="-342900">
              <a:spcBef>
                <a:spcPts val="0"/>
              </a:spcBef>
              <a:spcAft>
                <a:spcPts val="650"/>
              </a:spcAft>
              <a:buFont typeface="Arial" panose="020B0604020202020204" pitchFamily="34" charset="0"/>
              <a:buChar char="•"/>
            </a:pPr>
            <a:r>
              <a:rPr lang="en-US" sz="2000" i="0" dirty="0">
                <a:solidFill>
                  <a:srgbClr val="1F3051"/>
                </a:solidFill>
              </a:rPr>
              <a:t>12/15 </a:t>
            </a:r>
            <a:r>
              <a:rPr lang="en-US" sz="2000" b="0" i="0" dirty="0">
                <a:solidFill>
                  <a:srgbClr val="1F3051"/>
                </a:solidFill>
              </a:rPr>
              <a:t>– Board – adoption of the Proposed 2022 Budget and Transit Improvement Plan</a:t>
            </a:r>
          </a:p>
        </p:txBody>
      </p:sp>
      <p:sp>
        <p:nvSpPr>
          <p:cNvPr id="5" name="Arrow: Right 4">
            <a:extLst>
              <a:ext uri="{FF2B5EF4-FFF2-40B4-BE49-F238E27FC236}">
                <a16:creationId xmlns:a16="http://schemas.microsoft.com/office/drawing/2014/main" id="{16D0CCFE-B745-4CF6-AF51-AB4A4B458502}"/>
              </a:ext>
            </a:extLst>
          </p:cNvPr>
          <p:cNvSpPr/>
          <p:nvPr/>
        </p:nvSpPr>
        <p:spPr>
          <a:xfrm>
            <a:off x="287162" y="2902910"/>
            <a:ext cx="414337" cy="2643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459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392714"/>
      </p:ext>
    </p:extLst>
  </p:cSld>
  <p:clrMapOvr>
    <a:masterClrMapping/>
  </p:clrMapOvr>
</p:sld>
</file>

<file path=ppt/theme/theme1.xml><?xml version="1.0" encoding="utf-8"?>
<a:theme xmlns:a="http://schemas.openxmlformats.org/drawingml/2006/main" name="ST agency template 2017">
  <a:themeElements>
    <a:clrScheme name="Agency PPT theme colors 1">
      <a:dk1>
        <a:srgbClr val="1F2F51"/>
      </a:dk1>
      <a:lt1>
        <a:srgbClr val="FFFFFF"/>
      </a:lt1>
      <a:dk2>
        <a:srgbClr val="1F2F51"/>
      </a:dk2>
      <a:lt2>
        <a:srgbClr val="4FBFC8"/>
      </a:lt2>
      <a:accent1>
        <a:srgbClr val="F3A230"/>
      </a:accent1>
      <a:accent2>
        <a:srgbClr val="5FB47E"/>
      </a:accent2>
      <a:accent3>
        <a:srgbClr val="3583AE"/>
      </a:accent3>
      <a:accent4>
        <a:srgbClr val="366E5F"/>
      </a:accent4>
      <a:accent5>
        <a:srgbClr val="379BAE"/>
      </a:accent5>
      <a:accent6>
        <a:srgbClr val="A5A5A5"/>
      </a:accent6>
      <a:hlink>
        <a:srgbClr val="FFAB34"/>
      </a:hlink>
      <a:folHlink>
        <a:srgbClr val="F4A33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BB9F755E-B57F-724D-921C-07836375C45C}" vid="{FB83816C-65B4-884B-8226-5E7EC5FF56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inal xmlns="7723d88b-aecd-4d62-9614-c429aa84638e">true</Final>
    <Collection xmlns="7723d88b-aecd-4d62-9614-c429aa84638e">PRDA</Collection>
    <MeetingDate1 xmlns="7723d88b-aecd-4d62-9614-c429aa84638e">2022-12-15T08:00:00+00:00</MeetingDate1>
    <MeetingDate4 xmlns="7723d88b-aecd-4d62-9614-c429aa84638e" xsi:nil="true"/>
    <MeetingType2 xmlns="7723d88b-aecd-4d62-9614-c429aa84638e" xsi:nil="true"/>
    <DocumentSummaryDescription xmlns="7723d88b-aecd-4d62-9614-c429aa84638e" xsi:nil="true"/>
    <MeetingDate2 xmlns="7723d88b-aecd-4d62-9614-c429aa84638e" xsi:nil="true"/>
    <MeetingType3 xmlns="7723d88b-aecd-4d62-9614-c429aa84638e" xsi:nil="true"/>
    <RetentionDesignation xmlns="7723d88b-aecd-4d62-9614-c429aa84638e">Archival</RetentionDesignation>
    <Public xmlns="7723d88b-aecd-4d62-9614-c429aa84638e">true</Public>
    <MeetingDate3 xmlns="7723d88b-aecd-4d62-9614-c429aa84638e" xsi:nil="true"/>
    <MeetingType4 xmlns="7723d88b-aecd-4d62-9614-c429aa84638e" xsi:nil="true"/>
    <RetentionTriggerDate xmlns="7723d88b-aecd-4d62-9614-c429aa84638e">No longer needed</RetentionTriggerDate>
    <PublishedDate1 xmlns="7723d88b-aecd-4d62-9614-c429aa84638e">2022-12-15T08:00:00+00:00</PublishedDate1>
    <RecordOwner xmlns="7723d88b-aecd-4d62-9614-c429aa84638e">Board Administration</RecordOwner>
    <DocumentAdditionalInformation xmlns="7723d88b-aecd-4d62-9614-c429aa84638e" xsi:nil="true"/>
    <Display xmlns="7723d88b-aecd-4d62-9614-c429aa84638e">true</Display>
    <RetentionTimePeriod xmlns="7723d88b-aecd-4d62-9614-c429aa84638e">6 yrs</RetentionTimePeriod>
    <DispositionAction xmlns="7723d88b-aecd-4d62-9614-c429aa84638e">Preserve</DispositionAction>
    <MeetingType1 xmlns="7723d88b-aecd-4d62-9614-c429aa84638e">Finance and Audit Committee</MeetingType1>
    <DanNumber xmlns="7723d88b-aecd-4d62-9614-c429aa84638e">GS2011-175</DanNumber>
    <DanTitle xmlns="7723d88b-aecd-4d62-9614-c429aa84638e">Meetings – Governing/Executive</DanTitle>
    <DataClassification xmlns="7723d88b-aecd-4d62-9614-c429aa84638e">Unrestricted</DataClassification>
    <DocumentNumber xmlns="7723d88b-aecd-4d62-9614-c429aa84638e" xsi:nil="true"/>
    <SubProjectNumber xmlns="7723d88b-aecd-4d62-9614-c429aa84638e" xsi:nil="true"/>
    <BoardActionSecondaryCategory xmlns="7723d88b-aecd-4d62-9614-c429aa84638e" xsi:nil="true"/>
    <DepartmentFunction xmlns="7723d88b-aecd-4d62-9614-c429aa84638e">Finance</DepartmentFunction>
    <Subarea xmlns="7723d88b-aecd-4d62-9614-c429aa84638e" xsi:nil="true"/>
    <ProjectName2 xmlns="7723d88b-aecd-4d62-9614-c429aa84638e" xsi:nil="true"/>
    <ProjectName5 xmlns="7723d88b-aecd-4d62-9614-c429aa84638e" xsi:nil="true"/>
    <ProcurementNumber xmlns="7723d88b-aecd-4d62-9614-c429aa84638e" xsi:nil="true"/>
    <ProjectNumber2 xmlns="7723d88b-aecd-4d62-9614-c429aa84638e" xsi:nil="true"/>
    <SubProjectName5 xmlns="7723d88b-aecd-4d62-9614-c429aa84638e" xsi:nil="true"/>
    <RecordNumber xmlns="7723d88b-aecd-4d62-9614-c429aa84638e" xsi:nil="true"/>
    <SubProjectName xmlns="7723d88b-aecd-4d62-9614-c429aa84638e" xsi:nil="true"/>
    <SubProjectName4 xmlns="7723d88b-aecd-4d62-9614-c429aa84638e" xsi:nil="true"/>
    <ProjectName4 xmlns="7723d88b-aecd-4d62-9614-c429aa84638e" xsi:nil="true"/>
    <ProjectNumber3 xmlns="7723d88b-aecd-4d62-9614-c429aa84638e" xsi:nil="true"/>
    <TransitMode xmlns="7723d88b-aecd-4d62-9614-c429aa84638e" xsi:nil="true"/>
    <SubProjectName3 xmlns="7723d88b-aecd-4d62-9614-c429aa84638e" xsi:nil="true"/>
    <SubProjectNumber2 xmlns="7723d88b-aecd-4d62-9614-c429aa84638e" xsi:nil="true"/>
    <SubProjectName2 xmlns="7723d88b-aecd-4d62-9614-c429aa84638e" xsi:nil="true"/>
    <SubProjectNumber3 xmlns="7723d88b-aecd-4d62-9614-c429aa84638e" xsi:nil="true"/>
    <BoardActionPrimaryCategory xmlns="7723d88b-aecd-4d62-9614-c429aa84638e" xsi:nil="true"/>
    <SubProjectNumber4 xmlns="7723d88b-aecd-4d62-9614-c429aa84638e" xsi:nil="true"/>
    <SubProjectNumber5 xmlns="7723d88b-aecd-4d62-9614-c429aa84638e" xsi:nil="true"/>
    <KeyContactStaffLead xmlns="7723d88b-aecd-4d62-9614-c429aa84638e">Ryan Fisher</KeyContactStaffLead>
    <ProjectNumber xmlns="7723d88b-aecd-4d62-9614-c429aa84638e" xsi:nil="true"/>
    <ProjectNumber4 xmlns="7723d88b-aecd-4d62-9614-c429aa84638e" xsi:nil="true"/>
    <ProjectName xmlns="7723d88b-aecd-4d62-9614-c429aa84638e" xsi:nil="true"/>
    <ProjectName3 xmlns="7723d88b-aecd-4d62-9614-c429aa84638e" xsi:nil="true"/>
    <ProjectNumber5 xmlns="7723d88b-aecd-4d62-9614-c429aa84638e" xsi:nil="true"/>
    <ActiveLibraryURL xmlns="3eaacd3a-c4ca-47b7-bf42-4fc6b6011408" xsi:nil="true"/>
    <PRDA_x0023_ xmlns="3eaacd3a-c4ca-47b7-bf42-4fc6b6011408" xsi:nil="true"/>
    <TaxCatchAll xmlns="c6b6fa1d-1a0a-4367-bc8e-8a0985d476e0" xsi:nil="true"/>
    <lcf76f155ced4ddcb4097134ff3c332f xmlns="3eaacd3a-c4ca-47b7-bf42-4fc6b6011408" xsi:nil="true"/>
    <SubProjectName10 xmlns="7723d88b-aecd-4d62-9614-c429aa84638e" xsi:nil="true"/>
    <ProjectName8 xmlns="7723d88b-aecd-4d62-9614-c429aa84638e" xsi:nil="true"/>
    <SubProjectName7 xmlns="7723d88b-aecd-4d62-9614-c429aa84638e" xsi:nil="true"/>
    <SubProjectName6 xmlns="7723d88b-aecd-4d62-9614-c429aa84638e" xsi:nil="true"/>
    <ProjectName10 xmlns="7723d88b-aecd-4d62-9614-c429aa84638e" xsi:nil="true"/>
    <ProjectName7 xmlns="7723d88b-aecd-4d62-9614-c429aa84638e" xsi:nil="true"/>
    <SubProjectName9 xmlns="7723d88b-aecd-4d62-9614-c429aa84638e" xsi:nil="true"/>
    <SubProjectName8 xmlns="7723d88b-aecd-4d62-9614-c429aa84638e" xsi:nil="true"/>
    <ProjectName6 xmlns="7723d88b-aecd-4d62-9614-c429aa84638e" xsi:nil="true"/>
    <ProjectName9 xmlns="7723d88b-aecd-4d62-9614-c429aa84638e" xsi:nil="true"/>
    <AttachmentValue xmlns="3eaacd3a-c4ca-47b7-bf42-4fc6b6011408" xsi:nil="true"/>
    <Content_x0020_Type_x0020_Text xmlns="3eaacd3a-c4ca-47b7-bf42-4fc6b6011408">Presentations</Content_x0020_Type_x0020_Text>
  </documentManagement>
</p:properties>
</file>

<file path=customXml/item3.xml><?xml version="1.0" encoding="utf-8"?>
<ct:contentTypeSchema xmlns:ct="http://schemas.microsoft.com/office/2006/metadata/contentType" xmlns:ma="http://schemas.microsoft.com/office/2006/metadata/properties/metaAttributes" ct:_="" ma:_="" ma:contentTypeName="Presentations" ma:contentTypeID="0x010100289001A237C67D43B0F4AA263C333D63020008738C0EA953C44186DBE65865448549" ma:contentTypeVersion="34" ma:contentTypeDescription="" ma:contentTypeScope="" ma:versionID="d2c9037f917263f3f78ecbbbd59473f3">
  <xsd:schema xmlns:xsd="http://www.w3.org/2001/XMLSchema" xmlns:xs="http://www.w3.org/2001/XMLSchema" xmlns:p="http://schemas.microsoft.com/office/2006/metadata/properties" xmlns:ns2="7723d88b-aecd-4d62-9614-c429aa84638e" xmlns:ns3="3eaacd3a-c4ca-47b7-bf42-4fc6b6011408" xmlns:ns4="c6b6fa1d-1a0a-4367-bc8e-8a0985d476e0" targetNamespace="http://schemas.microsoft.com/office/2006/metadata/properties" ma:root="true" ma:fieldsID="7ffb154a5b19c8b55f76e6f8b32ad426" ns2:_="" ns3:_="" ns4:_="">
    <xsd:import namespace="7723d88b-aecd-4d62-9614-c429aa84638e"/>
    <xsd:import namespace="3eaacd3a-c4ca-47b7-bf42-4fc6b6011408"/>
    <xsd:import namespace="c6b6fa1d-1a0a-4367-bc8e-8a0985d476e0"/>
    <xsd:element name="properties">
      <xsd:complexType>
        <xsd:sequence>
          <xsd:element name="documentManagement">
            <xsd:complexType>
              <xsd:all>
                <xsd:element ref="ns2:Collection" minOccurs="0"/>
                <xsd:element ref="ns2:DanNumber" minOccurs="0"/>
                <xsd:element ref="ns2:DanTitle" minOccurs="0"/>
                <xsd:element ref="ns2:DataClassification" minOccurs="0"/>
                <xsd:element ref="ns2:DispositionAction" minOccurs="0"/>
                <xsd:element ref="ns2:MeetingDate1" minOccurs="0"/>
                <xsd:element ref="ns2:MeetingDate2" minOccurs="0"/>
                <xsd:element ref="ns2:MeetingDate3" minOccurs="0"/>
                <xsd:element ref="ns2:MeetingDate4" minOccurs="0"/>
                <xsd:element ref="ns2:MeetingType1" minOccurs="0"/>
                <xsd:element ref="ns2:MeetingType2" minOccurs="0"/>
                <xsd:element ref="ns2:MeetingType3" minOccurs="0"/>
                <xsd:element ref="ns2:MeetingType4" minOccurs="0"/>
                <xsd:element ref="ns2:RecordOwner" minOccurs="0"/>
                <xsd:element ref="ns2:RetentionDesignation" minOccurs="0"/>
                <xsd:element ref="ns2:RetentionTimePeriod" minOccurs="0"/>
                <xsd:element ref="ns2:RetentionTriggerDate" minOccurs="0"/>
                <xsd:element ref="ns2:BoardActionPrimaryCategory" minOccurs="0"/>
                <xsd:element ref="ns2:BoardActionSecondaryCategory" minOccurs="0"/>
                <xsd:element ref="ns2:DepartmentFunction" minOccurs="0"/>
                <xsd:element ref="ns2:DocumentAdditionalInformation" minOccurs="0"/>
                <xsd:element ref="ns2:DocumentNumber" minOccurs="0"/>
                <xsd:element ref="ns2:DocumentSummaryDescription" minOccurs="0"/>
                <xsd:element ref="ns2:KeyContactStaffLead" minOccurs="0"/>
                <xsd:element ref="ns2:ProcurementNumber" minOccurs="0"/>
                <xsd:element ref="ns2:ProjectName" minOccurs="0"/>
                <xsd:element ref="ns2:ProjectNumber" minOccurs="0"/>
                <xsd:element ref="ns2:PublishedDate1" minOccurs="0"/>
                <xsd:element ref="ns2:RecordNumber" minOccurs="0"/>
                <xsd:element ref="ns2:Subarea" minOccurs="0"/>
                <xsd:element ref="ns2:SubProjectName" minOccurs="0"/>
                <xsd:element ref="ns2:SubProjectNumber" minOccurs="0"/>
                <xsd:element ref="ns2:TransitMode" minOccurs="0"/>
                <xsd:element ref="ns2:Public" minOccurs="0"/>
                <xsd:element ref="ns2:Display" minOccurs="0"/>
                <xsd:element ref="ns2:Final" minOccurs="0"/>
                <xsd:element ref="ns2:ProjectName2" minOccurs="0"/>
                <xsd:element ref="ns2:ProjectName3" minOccurs="0"/>
                <xsd:element ref="ns2:ProjectName4" minOccurs="0"/>
                <xsd:element ref="ns2:ProjectName5" minOccurs="0"/>
                <xsd:element ref="ns2:ProjectNumber2" minOccurs="0"/>
                <xsd:element ref="ns2:ProjectNumber3" minOccurs="0"/>
                <xsd:element ref="ns2:ProjectNumber4" minOccurs="0"/>
                <xsd:element ref="ns2:ProjectNumber5" minOccurs="0"/>
                <xsd:element ref="ns2:SubProjectName2" minOccurs="0"/>
                <xsd:element ref="ns2:SubProjectName3" minOccurs="0"/>
                <xsd:element ref="ns2:SubProjectName4" minOccurs="0"/>
                <xsd:element ref="ns2:SubProjectName5" minOccurs="0"/>
                <xsd:element ref="ns2:SubProjectNumber2" minOccurs="0"/>
                <xsd:element ref="ns2:SubProjectNumber3" minOccurs="0"/>
                <xsd:element ref="ns2:SubProjectNumber4" minOccurs="0"/>
                <xsd:element ref="ns2:SubProjectNumber5" minOccurs="0"/>
                <xsd:element ref="ns3:ActiveLibraryURL" minOccurs="0"/>
                <xsd:element ref="ns3:PRDA_x0023_" minOccurs="0"/>
                <xsd:element ref="ns3:lcf76f155ced4ddcb4097134ff3c332f" minOccurs="0"/>
                <xsd:element ref="ns4:TaxCatchAll" minOccurs="0"/>
                <xsd:element ref="ns2:ProjectName6" minOccurs="0"/>
                <xsd:element ref="ns2:ProjectName7" minOccurs="0"/>
                <xsd:element ref="ns2:ProjectName8" minOccurs="0"/>
                <xsd:element ref="ns2:ProjectName9" minOccurs="0"/>
                <xsd:element ref="ns2:ProjectName10" minOccurs="0"/>
                <xsd:element ref="ns2:SubProjectName6" minOccurs="0"/>
                <xsd:element ref="ns2:SubProjectName7" minOccurs="0"/>
                <xsd:element ref="ns2:SubProjectName8" minOccurs="0"/>
                <xsd:element ref="ns2:SubProjectName9" minOccurs="0"/>
                <xsd:element ref="ns2:SubProjectName10" minOccurs="0"/>
                <xsd:element ref="ns3:AttachmentValue" minOccurs="0"/>
                <xsd:element ref="ns3:Content_x0020_Type_x0020_Tex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3d88b-aecd-4d62-9614-c429aa84638e" elementFormDefault="qualified">
    <xsd:import namespace="http://schemas.microsoft.com/office/2006/documentManagement/types"/>
    <xsd:import namespace="http://schemas.microsoft.com/office/infopath/2007/PartnerControls"/>
    <xsd:element name="Collection" ma:index="8" nillable="true" ma:displayName="Collection" ma:internalName="Collection">
      <xsd:simpleType>
        <xsd:restriction base="dms:Text">
          <xsd:maxLength value="255"/>
        </xsd:restriction>
      </xsd:simpleType>
    </xsd:element>
    <xsd:element name="DanNumber" ma:index="9" nillable="true" ma:displayName="Dan Number" ma:internalName="DanNumber">
      <xsd:simpleType>
        <xsd:restriction base="dms:Text">
          <xsd:maxLength value="255"/>
        </xsd:restriction>
      </xsd:simpleType>
    </xsd:element>
    <xsd:element name="DanTitle" ma:index="10" nillable="true" ma:displayName="Dan Title" ma:internalName="DanTitle">
      <xsd:simpleType>
        <xsd:restriction base="dms:Text">
          <xsd:maxLength value="255"/>
        </xsd:restriction>
      </xsd:simpleType>
    </xsd:element>
    <xsd:element name="DataClassification" ma:index="11" nillable="true" ma:displayName="Data Classification" ma:internalName="DataClassification">
      <xsd:simpleType>
        <xsd:restriction base="dms:Text">
          <xsd:maxLength value="255"/>
        </xsd:restriction>
      </xsd:simpleType>
    </xsd:element>
    <xsd:element name="DispositionAction" ma:index="12" nillable="true" ma:displayName="Disposition Action" ma:internalName="DispositionAction">
      <xsd:simpleType>
        <xsd:restriction base="dms:Text">
          <xsd:maxLength value="255"/>
        </xsd:restriction>
      </xsd:simpleType>
    </xsd:element>
    <xsd:element name="MeetingDate1" ma:index="13" nillable="true" ma:displayName="Meeting Date 1" ma:format="DateOnly" ma:internalName="MeetingDate1">
      <xsd:simpleType>
        <xsd:restriction base="dms:DateTime"/>
      </xsd:simpleType>
    </xsd:element>
    <xsd:element name="MeetingDate2" ma:index="14" nillable="true" ma:displayName="Meeting Date 2" ma:format="DateOnly" ma:internalName="MeetingDate2">
      <xsd:simpleType>
        <xsd:restriction base="dms:DateTime"/>
      </xsd:simpleType>
    </xsd:element>
    <xsd:element name="MeetingDate3" ma:index="15" nillable="true" ma:displayName="Meeting Date 3" ma:format="DateOnly" ma:internalName="MeetingDate3">
      <xsd:simpleType>
        <xsd:restriction base="dms:DateTime"/>
      </xsd:simpleType>
    </xsd:element>
    <xsd:element name="MeetingDate4" ma:index="16" nillable="true" ma:displayName="Meeting Date 4" ma:format="DateOnly" ma:internalName="MeetingDate4">
      <xsd:simpleType>
        <xsd:restriction base="dms:DateTime"/>
      </xsd:simpleType>
    </xsd:element>
    <xsd:element name="MeetingType1" ma:index="17" nillable="true" ma:displayName="Meeting Type 1" ma:internalName="MeetingType1">
      <xsd:simpleType>
        <xsd:restriction base="dms:Text">
          <xsd:maxLength value="255"/>
        </xsd:restriction>
      </xsd:simpleType>
    </xsd:element>
    <xsd:element name="MeetingType2" ma:index="18" nillable="true" ma:displayName="Meeting Type 2" ma:internalName="MeetingType2">
      <xsd:simpleType>
        <xsd:restriction base="dms:Text">
          <xsd:maxLength value="255"/>
        </xsd:restriction>
      </xsd:simpleType>
    </xsd:element>
    <xsd:element name="MeetingType3" ma:index="19" nillable="true" ma:displayName="Meeting Type 3" ma:internalName="MeetingType3">
      <xsd:simpleType>
        <xsd:restriction base="dms:Text">
          <xsd:maxLength value="255"/>
        </xsd:restriction>
      </xsd:simpleType>
    </xsd:element>
    <xsd:element name="MeetingType4" ma:index="20" nillable="true" ma:displayName="Meeting Type 4" ma:internalName="MeetingType4">
      <xsd:simpleType>
        <xsd:restriction base="dms:Text">
          <xsd:maxLength value="255"/>
        </xsd:restriction>
      </xsd:simpleType>
    </xsd:element>
    <xsd:element name="RecordOwner" ma:index="21" nillable="true" ma:displayName="Record Owner" ma:internalName="RecordOwner">
      <xsd:simpleType>
        <xsd:restriction base="dms:Text">
          <xsd:maxLength value="255"/>
        </xsd:restriction>
      </xsd:simpleType>
    </xsd:element>
    <xsd:element name="RetentionDesignation" ma:index="22" nillable="true" ma:displayName="Retention Designation" ma:internalName="RetentionDesignation">
      <xsd:simpleType>
        <xsd:restriction base="dms:Text">
          <xsd:maxLength value="255"/>
        </xsd:restriction>
      </xsd:simpleType>
    </xsd:element>
    <xsd:element name="RetentionTimePeriod" ma:index="23" nillable="true" ma:displayName="Retention Time Period" ma:internalName="RetentionTimePeriod">
      <xsd:simpleType>
        <xsd:restriction base="dms:Text">
          <xsd:maxLength value="255"/>
        </xsd:restriction>
      </xsd:simpleType>
    </xsd:element>
    <xsd:element name="RetentionTriggerDate" ma:index="24" nillable="true" ma:displayName="Retention Trigger Date" ma:internalName="RetentionTriggerDate">
      <xsd:simpleType>
        <xsd:restriction base="dms:Text">
          <xsd:maxLength value="255"/>
        </xsd:restriction>
      </xsd:simpleType>
    </xsd:element>
    <xsd:element name="BoardActionPrimaryCategory" ma:index="25" nillable="true" ma:displayName="Board Action Primary Category" ma:internalName="BoardActionPrimaryCategory">
      <xsd:simpleType>
        <xsd:restriction base="dms:Text">
          <xsd:maxLength value="255"/>
        </xsd:restriction>
      </xsd:simpleType>
    </xsd:element>
    <xsd:element name="BoardActionSecondaryCategory" ma:index="26" nillable="true" ma:displayName="Board Action Secondary Category" ma:internalName="BoardActionSecondaryCategory">
      <xsd:simpleType>
        <xsd:restriction base="dms:Text">
          <xsd:maxLength value="255"/>
        </xsd:restriction>
      </xsd:simpleType>
    </xsd:element>
    <xsd:element name="DepartmentFunction" ma:index="27" nillable="true" ma:displayName="Department/Function" ma:internalName="DepartmentFunction">
      <xsd:simpleType>
        <xsd:restriction base="dms:Text">
          <xsd:maxLength value="255"/>
        </xsd:restriction>
      </xsd:simpleType>
    </xsd:element>
    <xsd:element name="DocumentAdditionalInformation" ma:index="28" nillable="true" ma:displayName="Document Additional Information" ma:internalName="DocumentAdditionalInformation">
      <xsd:simpleType>
        <xsd:restriction base="dms:Note">
          <xsd:maxLength value="255"/>
        </xsd:restriction>
      </xsd:simpleType>
    </xsd:element>
    <xsd:element name="DocumentNumber" ma:index="29" nillable="true" ma:displayName="Document Number" ma:internalName="DocumentNumber">
      <xsd:simpleType>
        <xsd:restriction base="dms:Text">
          <xsd:maxLength value="255"/>
        </xsd:restriction>
      </xsd:simpleType>
    </xsd:element>
    <xsd:element name="DocumentSummaryDescription" ma:index="30" nillable="true" ma:displayName="Document Summary Description" ma:internalName="DocumentSummaryDescription">
      <xsd:simpleType>
        <xsd:restriction base="dms:Note">
          <xsd:maxLength value="255"/>
        </xsd:restriction>
      </xsd:simpleType>
    </xsd:element>
    <xsd:element name="KeyContactStaffLead" ma:index="31" nillable="true" ma:displayName="Key Contact/Staff Lead" ma:internalName="KeyContactStaffLead">
      <xsd:simpleType>
        <xsd:restriction base="dms:Text">
          <xsd:maxLength value="255"/>
        </xsd:restriction>
      </xsd:simpleType>
    </xsd:element>
    <xsd:element name="ProcurementNumber" ma:index="32" nillable="true" ma:displayName="Procurement Number" ma:internalName="ProcurementNumber">
      <xsd:simpleType>
        <xsd:restriction base="dms:Text">
          <xsd:maxLength value="255"/>
        </xsd:restriction>
      </xsd:simpleType>
    </xsd:element>
    <xsd:element name="ProjectName" ma:index="33" nillable="true" ma:displayName="Project Name" ma:indexed="true" ma:internalName="ProjectName">
      <xsd:simpleType>
        <xsd:restriction base="dms:Text">
          <xsd:maxLength value="255"/>
        </xsd:restriction>
      </xsd:simpleType>
    </xsd:element>
    <xsd:element name="ProjectNumber" ma:index="34" nillable="true" ma:displayName="Project Number" ma:internalName="ProjectNumber">
      <xsd:simpleType>
        <xsd:restriction base="dms:Text">
          <xsd:maxLength value="255"/>
        </xsd:restriction>
      </xsd:simpleType>
    </xsd:element>
    <xsd:element name="PublishedDate1" ma:index="35" nillable="true" ma:displayName="Published Date" ma:format="DateOnly" ma:indexed="true" ma:internalName="PublishedDate1">
      <xsd:simpleType>
        <xsd:restriction base="dms:DateTime"/>
      </xsd:simpleType>
    </xsd:element>
    <xsd:element name="RecordNumber" ma:index="36" nillable="true" ma:displayName="Record Number" ma:internalName="RecordNumber">
      <xsd:simpleType>
        <xsd:restriction base="dms:Text">
          <xsd:maxLength value="255"/>
        </xsd:restriction>
      </xsd:simpleType>
    </xsd:element>
    <xsd:element name="Subarea" ma:index="37" nillable="true" ma:displayName="Subarea" ma:internalName="Subarea">
      <xsd:simpleType>
        <xsd:restriction base="dms:Text">
          <xsd:maxLength value="255"/>
        </xsd:restriction>
      </xsd:simpleType>
    </xsd:element>
    <xsd:element name="SubProjectName" ma:index="38" nillable="true" ma:displayName="CUD 1" ma:internalName="SubProjectName">
      <xsd:simpleType>
        <xsd:restriction base="dms:Text">
          <xsd:maxLength value="255"/>
        </xsd:restriction>
      </xsd:simpleType>
    </xsd:element>
    <xsd:element name="SubProjectNumber" ma:index="39" nillable="true" ma:displayName="CUD Number 1" ma:internalName="SubProjectNumber">
      <xsd:simpleType>
        <xsd:restriction base="dms:Text">
          <xsd:maxLength value="255"/>
        </xsd:restriction>
      </xsd:simpleType>
    </xsd:element>
    <xsd:element name="TransitMode" ma:index="40" nillable="true" ma:displayName="Transit Mode" ma:internalName="TransitMode">
      <xsd:simpleType>
        <xsd:restriction base="dms:Text">
          <xsd:maxLength value="255"/>
        </xsd:restriction>
      </xsd:simpleType>
    </xsd:element>
    <xsd:element name="Public" ma:index="41" nillable="true" ma:displayName="Public" ma:default="1" ma:internalName="Public">
      <xsd:simpleType>
        <xsd:restriction base="dms:Boolean"/>
      </xsd:simpleType>
    </xsd:element>
    <xsd:element name="Display" ma:index="42" nillable="true" ma:displayName="Display" ma:default="1" ma:internalName="Display">
      <xsd:simpleType>
        <xsd:restriction base="dms:Boolean"/>
      </xsd:simpleType>
    </xsd:element>
    <xsd:element name="Final" ma:index="43" nillable="true" ma:displayName="Final" ma:default="0" ma:indexed="true" ma:internalName="Final">
      <xsd:simpleType>
        <xsd:restriction base="dms:Boolean"/>
      </xsd:simpleType>
    </xsd:element>
    <xsd:element name="ProjectName2" ma:index="44" nillable="true" ma:displayName="Project Name 2" ma:internalName="ProjectName2">
      <xsd:simpleType>
        <xsd:restriction base="dms:Text">
          <xsd:maxLength value="255"/>
        </xsd:restriction>
      </xsd:simpleType>
    </xsd:element>
    <xsd:element name="ProjectName3" ma:index="45" nillable="true" ma:displayName="Project Name 3" ma:internalName="ProjectName3">
      <xsd:simpleType>
        <xsd:restriction base="dms:Text">
          <xsd:maxLength value="255"/>
        </xsd:restriction>
      </xsd:simpleType>
    </xsd:element>
    <xsd:element name="ProjectName4" ma:index="46" nillable="true" ma:displayName="Project Name 4" ma:internalName="ProjectName4">
      <xsd:simpleType>
        <xsd:restriction base="dms:Text">
          <xsd:maxLength value="255"/>
        </xsd:restriction>
      </xsd:simpleType>
    </xsd:element>
    <xsd:element name="ProjectName5" ma:index="47" nillable="true" ma:displayName="Project Name 5" ma:internalName="ProjectName5">
      <xsd:simpleType>
        <xsd:restriction base="dms:Text">
          <xsd:maxLength value="255"/>
        </xsd:restriction>
      </xsd:simpleType>
    </xsd:element>
    <xsd:element name="ProjectNumber2" ma:index="48" nillable="true" ma:displayName="Project Number 2" ma:internalName="ProjectNumber2">
      <xsd:simpleType>
        <xsd:restriction base="dms:Text">
          <xsd:maxLength value="255"/>
        </xsd:restriction>
      </xsd:simpleType>
    </xsd:element>
    <xsd:element name="ProjectNumber3" ma:index="49" nillable="true" ma:displayName="Project Number 3" ma:internalName="ProjectNumber3">
      <xsd:simpleType>
        <xsd:restriction base="dms:Text">
          <xsd:maxLength value="255"/>
        </xsd:restriction>
      </xsd:simpleType>
    </xsd:element>
    <xsd:element name="ProjectNumber4" ma:index="50" nillable="true" ma:displayName="Project Number 4" ma:internalName="ProjectNumber4">
      <xsd:simpleType>
        <xsd:restriction base="dms:Text">
          <xsd:maxLength value="255"/>
        </xsd:restriction>
      </xsd:simpleType>
    </xsd:element>
    <xsd:element name="ProjectNumber5" ma:index="51" nillable="true" ma:displayName="Project Number 5" ma:internalName="ProjectNumber5">
      <xsd:simpleType>
        <xsd:restriction base="dms:Text">
          <xsd:maxLength value="255"/>
        </xsd:restriction>
      </xsd:simpleType>
    </xsd:element>
    <xsd:element name="SubProjectName2" ma:index="52" nillable="true" ma:displayName="CUD 2" ma:internalName="SubProjectName2">
      <xsd:simpleType>
        <xsd:restriction base="dms:Text">
          <xsd:maxLength value="255"/>
        </xsd:restriction>
      </xsd:simpleType>
    </xsd:element>
    <xsd:element name="SubProjectName3" ma:index="53" nillable="true" ma:displayName="CUD 3" ma:internalName="SubProjectName3">
      <xsd:simpleType>
        <xsd:restriction base="dms:Text">
          <xsd:maxLength value="255"/>
        </xsd:restriction>
      </xsd:simpleType>
    </xsd:element>
    <xsd:element name="SubProjectName4" ma:index="54" nillable="true" ma:displayName="CUD 4" ma:internalName="SubProjectName4">
      <xsd:simpleType>
        <xsd:restriction base="dms:Text">
          <xsd:maxLength value="255"/>
        </xsd:restriction>
      </xsd:simpleType>
    </xsd:element>
    <xsd:element name="SubProjectName5" ma:index="55" nillable="true" ma:displayName="CUD 5" ma:internalName="SubProjectName5">
      <xsd:simpleType>
        <xsd:restriction base="dms:Text">
          <xsd:maxLength value="255"/>
        </xsd:restriction>
      </xsd:simpleType>
    </xsd:element>
    <xsd:element name="SubProjectNumber2" ma:index="56" nillable="true" ma:displayName="CUD Number 2" ma:internalName="SubProjectNumber2">
      <xsd:simpleType>
        <xsd:restriction base="dms:Text">
          <xsd:maxLength value="255"/>
        </xsd:restriction>
      </xsd:simpleType>
    </xsd:element>
    <xsd:element name="SubProjectNumber3" ma:index="57" nillable="true" ma:displayName="CUD Number 3" ma:internalName="SubProjectNumber3">
      <xsd:simpleType>
        <xsd:restriction base="dms:Text">
          <xsd:maxLength value="255"/>
        </xsd:restriction>
      </xsd:simpleType>
    </xsd:element>
    <xsd:element name="SubProjectNumber4" ma:index="58" nillable="true" ma:displayName="CUD Number 4" ma:internalName="SubProjectNumber4">
      <xsd:simpleType>
        <xsd:restriction base="dms:Text">
          <xsd:maxLength value="255"/>
        </xsd:restriction>
      </xsd:simpleType>
    </xsd:element>
    <xsd:element name="SubProjectNumber5" ma:index="59" nillable="true" ma:displayName="CUD Number 5" ma:internalName="SubProjectNumber5">
      <xsd:simpleType>
        <xsd:restriction base="dms:Text">
          <xsd:maxLength value="255"/>
        </xsd:restriction>
      </xsd:simpleType>
    </xsd:element>
    <xsd:element name="ProjectName6" ma:index="64" nillable="true" ma:displayName="Project Name 6" ma:internalName="ProjectName6">
      <xsd:simpleType>
        <xsd:restriction base="dms:Text">
          <xsd:maxLength value="255"/>
        </xsd:restriction>
      </xsd:simpleType>
    </xsd:element>
    <xsd:element name="ProjectName7" ma:index="65" nillable="true" ma:displayName="Project Name 7" ma:internalName="ProjectName7">
      <xsd:simpleType>
        <xsd:restriction base="dms:Text">
          <xsd:maxLength value="255"/>
        </xsd:restriction>
      </xsd:simpleType>
    </xsd:element>
    <xsd:element name="ProjectName8" ma:index="66" nillable="true" ma:displayName="Project Name 8" ma:internalName="ProjectName8">
      <xsd:simpleType>
        <xsd:restriction base="dms:Text">
          <xsd:maxLength value="255"/>
        </xsd:restriction>
      </xsd:simpleType>
    </xsd:element>
    <xsd:element name="ProjectName9" ma:index="67" nillable="true" ma:displayName="Project Name 9" ma:internalName="ProjectName9">
      <xsd:simpleType>
        <xsd:restriction base="dms:Text">
          <xsd:maxLength value="255"/>
        </xsd:restriction>
      </xsd:simpleType>
    </xsd:element>
    <xsd:element name="ProjectName10" ma:index="68" nillable="true" ma:displayName="Project Name 10" ma:internalName="ProjectName10">
      <xsd:simpleType>
        <xsd:restriction base="dms:Text">
          <xsd:maxLength value="255"/>
        </xsd:restriction>
      </xsd:simpleType>
    </xsd:element>
    <xsd:element name="SubProjectName6" ma:index="69" nillable="true" ma:displayName="CUD 6" ma:internalName="SubProjectName6">
      <xsd:simpleType>
        <xsd:restriction base="dms:Text">
          <xsd:maxLength value="255"/>
        </xsd:restriction>
      </xsd:simpleType>
    </xsd:element>
    <xsd:element name="SubProjectName7" ma:index="70" nillable="true" ma:displayName="CUD 7" ma:internalName="SubProjectName7">
      <xsd:simpleType>
        <xsd:restriction base="dms:Text">
          <xsd:maxLength value="255"/>
        </xsd:restriction>
      </xsd:simpleType>
    </xsd:element>
    <xsd:element name="SubProjectName8" ma:index="71" nillable="true" ma:displayName="CUD 8" ma:internalName="SubProjectName8">
      <xsd:simpleType>
        <xsd:restriction base="dms:Text">
          <xsd:maxLength value="255"/>
        </xsd:restriction>
      </xsd:simpleType>
    </xsd:element>
    <xsd:element name="SubProjectName9" ma:index="72" nillable="true" ma:displayName="CUD 9" ma:internalName="SubProjectName9">
      <xsd:simpleType>
        <xsd:restriction base="dms:Text">
          <xsd:maxLength value="255"/>
        </xsd:restriction>
      </xsd:simpleType>
    </xsd:element>
    <xsd:element name="SubProjectName10" ma:index="73" nillable="true" ma:displayName="CUD 10" ma:internalName="SubProjectName10">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aacd3a-c4ca-47b7-bf42-4fc6b6011408" elementFormDefault="qualified">
    <xsd:import namespace="http://schemas.microsoft.com/office/2006/documentManagement/types"/>
    <xsd:import namespace="http://schemas.microsoft.com/office/infopath/2007/PartnerControls"/>
    <xsd:element name="ActiveLibraryURL" ma:index="60" nillable="true" ma:displayName="Active Library URL" ma:description="Copied from Active Library." ma:internalName="ActiveLibraryURL">
      <xsd:simpleType>
        <xsd:restriction base="dms:Note">
          <xsd:maxLength value="255"/>
        </xsd:restriction>
      </xsd:simpleType>
    </xsd:element>
    <xsd:element name="PRDA_x0023_" ma:index="61" nillable="true" ma:displayName="PRDA#" ma:format="Dropdown" ma:internalName="PRDA_x0023_">
      <xsd:simpleType>
        <xsd:restriction base="dms:Text">
          <xsd:maxLength value="255"/>
        </xsd:restriction>
      </xsd:simpleType>
    </xsd:element>
    <xsd:element name="lcf76f155ced4ddcb4097134ff3c332f" ma:index="62" nillable="true" ma:displayName="Image Tags_0" ma:hidden="true" ma:internalName="lcf76f155ced4ddcb4097134ff3c332f">
      <xsd:simpleType>
        <xsd:restriction base="dms:Note"/>
      </xsd:simpleType>
    </xsd:element>
    <xsd:element name="AttachmentValue" ma:index="74" nillable="true" ma:displayName="AttachmentValue" ma:internalName="AttachmentValue">
      <xsd:simpleType>
        <xsd:restriction base="dms:Note">
          <xsd:maxLength value="255"/>
        </xsd:restriction>
      </xsd:simpleType>
    </xsd:element>
    <xsd:element name="Content_x0020_Type_x0020_Text" ma:index="75" nillable="true" ma:displayName="Content Type Text" ma:internalName="Content_x0020_Type_x0020_Tex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b6fa1d-1a0a-4367-bc8e-8a0985d476e0" elementFormDefault="qualified">
    <xsd:import namespace="http://schemas.microsoft.com/office/2006/documentManagement/types"/>
    <xsd:import namespace="http://schemas.microsoft.com/office/infopath/2007/PartnerControls"/>
    <xsd:element name="TaxCatchAll" ma:index="63" nillable="true" ma:displayName="Taxonomy Catch All Column" ma:hidden="true" ma:list="{7089ccbd-bc7c-4deb-a9b2-01c61123845d}" ma:internalName="TaxCatchAll" ma:showField="CatchAllData" ma:web="7723d88b-aecd-4d62-9614-c429aa8463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E9E99B-BEDC-4D11-B6AE-47C19229A561}"/>
</file>

<file path=customXml/itemProps2.xml><?xml version="1.0" encoding="utf-8"?>
<ds:datastoreItem xmlns:ds="http://schemas.openxmlformats.org/officeDocument/2006/customXml" ds:itemID="{17A3CA83-00D0-4C02-BAB8-E2D9B728E966}">
  <ds:schemaRefs>
    <ds:schemaRef ds:uri="53f10ea6-bfd8-42f8-9dc5-771536a221e4"/>
    <ds:schemaRef ds:uri="8b12a8c7-fa66-42e1-8a56-eb393b58fa5c"/>
    <ds:schemaRef ds:uri="c6b6fa1d-1a0a-4367-bc8e-8a0985d476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71A8583-28B0-4BCE-A39B-268DE433E585}"/>
</file>

<file path=docProps/app.xml><?xml version="1.0" encoding="utf-8"?>
<Properties xmlns="http://schemas.openxmlformats.org/officeDocument/2006/extended-properties" xmlns:vt="http://schemas.openxmlformats.org/officeDocument/2006/docPropsVTypes">
  <Template/>
  <TotalTime>0</TotalTime>
  <Words>6350</Words>
  <Application>Microsoft Office PowerPoint</Application>
  <PresentationFormat>On-screen Show (16:9)</PresentationFormat>
  <Paragraphs>494</Paragraphs>
  <Slides>16</Slides>
  <Notes>16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5" baseType="lpstr">
      <vt:lpstr>-apple-system</vt:lpstr>
      <vt:lpstr>Arial</vt:lpstr>
      <vt:lpstr>Arial,Sans-Serif</vt:lpstr>
      <vt:lpstr>Calibri</vt:lpstr>
      <vt:lpstr>Courier New</vt:lpstr>
      <vt:lpstr>Roboto</vt:lpstr>
      <vt:lpstr>Wingdings</vt:lpstr>
      <vt:lpstr>ST agency template 2017</vt:lpstr>
      <vt:lpstr>Worksheet</vt:lpstr>
      <vt:lpstr>PowerPoint Presentation</vt:lpstr>
      <vt:lpstr>Why we are here</vt:lpstr>
      <vt:lpstr>2023 budget and Transit Improvement Plan recommendations  </vt:lpstr>
      <vt:lpstr>Budgets within Committee purview</vt:lpstr>
      <vt:lpstr>PowerPoint Presentation</vt:lpstr>
      <vt:lpstr>PowerPoint Presentation</vt:lpstr>
      <vt:lpstr>Proposed 2023 Budget</vt:lpstr>
      <vt:lpstr>2023 tax revenues: $2.3B </vt:lpstr>
      <vt:lpstr>2023 other revenue &amp; financing sources: $777M</vt:lpstr>
      <vt:lpstr>2023 projects budget: $2.4 billion</vt:lpstr>
      <vt:lpstr>2023 transit operations: $500.1M </vt:lpstr>
      <vt:lpstr>2023 budget and Transit Improvement Plan recommendations  </vt:lpstr>
      <vt:lpstr>2023 Transit Improvement Plan: $23.8 billion Board-approved costs for active projects</vt:lpstr>
      <vt:lpstr>Timeline</vt:lpstr>
      <vt:lpstr>Timeline continued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- 2023 Proposed Budget 12-15-22</dc:title>
  <dc:creator>Microsoft Office User</dc:creator>
  <cp:lastModifiedBy>Gamboa, Josephine</cp:lastModifiedBy>
  <cp:revision>6</cp:revision>
  <cp:lastPrinted>2020-12-09T22:51:28Z</cp:lastPrinted>
  <dcterms:created xsi:type="dcterms:W3CDTF">2017-02-13T23:47:01Z</dcterms:created>
  <dcterms:modified xsi:type="dcterms:W3CDTF">2022-12-09T16:51:20Z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0x010100289001A237C67D43B0F4AA263C333D63020008738C0EA953C44186DBE65865448549</vt:lpwstr>
  </property>
  <property fmtid="{D5CDD505-2E9C-101B-9397-08002B2CF9AE}" pid="3" name="xd_ProgID">
    <vt:lpwstr/>
  </property>
  <property fmtid="{D5CDD505-2E9C-101B-9397-08002B2CF9AE}" pid="4" name="TemplateUrl">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y fmtid="{D5CDD505-2E9C-101B-9397-08002B2CF9AE}" pid="9" name="MediaServiceImageTags">
    <vt:lpwstr/>
  </property>
  <property fmtid="{D5CDD505-2E9C-101B-9397-08002B2CF9AE}" pid="10" name="Update Content Type using Document Type">
    <vt:lpwstr>https://soundtransit.sharepoint.com/sites/PRDA/_layouts/15/wrkstat.aspx?List=3eaacd3a-c4ca-47b7-bf42-4fc6b6011408&amp;WorkflowInstanceName=b5749b60-1fe2-4d99-8e79-c6a40b21e6b7, Stage 1</vt:lpwstr>
  </property>
</Properties>
</file>